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7" r:id="rId5"/>
    <p:sldId id="277" r:id="rId6"/>
    <p:sldId id="278" r:id="rId7"/>
    <p:sldId id="286" r:id="rId8"/>
    <p:sldId id="289" r:id="rId9"/>
    <p:sldId id="302" r:id="rId10"/>
    <p:sldId id="308" r:id="rId11"/>
    <p:sldId id="311" r:id="rId12"/>
    <p:sldId id="313" r:id="rId13"/>
    <p:sldId id="315" r:id="rId14"/>
    <p:sldId id="317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298" r:id="rId26"/>
    <p:sldId id="288" r:id="rId27"/>
    <p:sldId id="330" r:id="rId28"/>
    <p:sldId id="267" r:id="rId29"/>
    <p:sldId id="333" r:id="rId30"/>
    <p:sldId id="276" r:id="rId31"/>
  </p:sldIdLst>
  <p:sldSz cx="12188825" cy="6858000"/>
  <p:notesSz cx="7104063" cy="10234613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1" autoAdjust="0"/>
    <p:restoredTop sz="79174" autoAdjust="0"/>
  </p:normalViewPr>
  <p:slideViewPr>
    <p:cSldViewPr>
      <p:cViewPr varScale="1">
        <p:scale>
          <a:sx n="74" d="100"/>
          <a:sy n="74" d="100"/>
        </p:scale>
        <p:origin x="498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50" y="102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FB3BB4-062C-4D2C-A6C7-493DEEBD43E3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10D6643-D142-4646-B35B-91F474FC6E55}">
      <dgm:prSet phldrT="[Testo]"/>
      <dgm:spPr/>
      <dgm:t>
        <a:bodyPr/>
        <a:lstStyle/>
        <a:p>
          <a:r>
            <a:rPr lang="it-IT" dirty="0" smtClean="0"/>
            <a:t>Aree tematiche </a:t>
          </a:r>
          <a:endParaRPr lang="it-IT" dirty="0"/>
        </a:p>
      </dgm:t>
    </dgm:pt>
    <dgm:pt modelId="{A787A44B-D6C6-4FC4-A87D-59D24DF27391}" type="parTrans" cxnId="{E13174EF-7389-4E80-80F4-F027501267C6}">
      <dgm:prSet/>
      <dgm:spPr/>
      <dgm:t>
        <a:bodyPr/>
        <a:lstStyle/>
        <a:p>
          <a:endParaRPr lang="it-IT"/>
        </a:p>
      </dgm:t>
    </dgm:pt>
    <dgm:pt modelId="{AD48A4A8-34C9-49E4-B435-4F0970AE605C}" type="sibTrans" cxnId="{E13174EF-7389-4E80-80F4-F027501267C6}">
      <dgm:prSet/>
      <dgm:spPr/>
      <dgm:t>
        <a:bodyPr/>
        <a:lstStyle/>
        <a:p>
          <a:endParaRPr lang="it-IT"/>
        </a:p>
      </dgm:t>
    </dgm:pt>
    <dgm:pt modelId="{3DE50BA3-655B-45DC-9776-096F285A73C2}">
      <dgm:prSet phldrT="[Testo]" custT="1"/>
      <dgm:spPr/>
      <dgm:t>
        <a:bodyPr/>
        <a:lstStyle/>
        <a:p>
          <a:r>
            <a:rPr lang="it-IT" sz="1400" dirty="0" smtClean="0"/>
            <a:t>Benessere, salute, inclusione e cittadinanza sociale; </a:t>
          </a:r>
          <a:endParaRPr lang="it-IT" sz="1400" dirty="0"/>
        </a:p>
      </dgm:t>
    </dgm:pt>
    <dgm:pt modelId="{36773622-E8C1-47B7-BF48-1B20480E5438}" type="parTrans" cxnId="{664D5FB2-839A-44ED-A243-5E266BAA8B5D}">
      <dgm:prSet/>
      <dgm:spPr/>
      <dgm:t>
        <a:bodyPr/>
        <a:lstStyle/>
        <a:p>
          <a:endParaRPr lang="it-IT"/>
        </a:p>
      </dgm:t>
    </dgm:pt>
    <dgm:pt modelId="{89BFCD87-F1AD-44F0-A860-237FD7BA3E0C}" type="sibTrans" cxnId="{664D5FB2-839A-44ED-A243-5E266BAA8B5D}">
      <dgm:prSet/>
      <dgm:spPr/>
      <dgm:t>
        <a:bodyPr/>
        <a:lstStyle/>
        <a:p>
          <a:endParaRPr lang="it-IT"/>
        </a:p>
      </dgm:t>
    </dgm:pt>
    <dgm:pt modelId="{C64F1261-5D80-4418-9771-2D08697EEF7A}">
      <dgm:prSet phldrT="[Testo]" custT="1"/>
      <dgm:spPr/>
      <dgm:t>
        <a:bodyPr/>
        <a:lstStyle/>
        <a:p>
          <a:r>
            <a:rPr lang="it-IT" sz="1400" dirty="0" smtClean="0"/>
            <a:t>Criticità e cambiamenti dei sistemi sociali e socio-sanitari; </a:t>
          </a:r>
          <a:endParaRPr lang="it-IT" sz="1400" dirty="0"/>
        </a:p>
      </dgm:t>
    </dgm:pt>
    <dgm:pt modelId="{4DA2E928-3688-47A5-AB31-77745868CB0B}" type="parTrans" cxnId="{2287167E-E737-46D3-A14E-C972E42FAA69}">
      <dgm:prSet/>
      <dgm:spPr/>
      <dgm:t>
        <a:bodyPr/>
        <a:lstStyle/>
        <a:p>
          <a:endParaRPr lang="it-IT"/>
        </a:p>
      </dgm:t>
    </dgm:pt>
    <dgm:pt modelId="{0985FE99-3D20-4614-97D5-41D5FF0227E7}" type="sibTrans" cxnId="{2287167E-E737-46D3-A14E-C972E42FAA69}">
      <dgm:prSet/>
      <dgm:spPr/>
      <dgm:t>
        <a:bodyPr/>
        <a:lstStyle/>
        <a:p>
          <a:endParaRPr lang="it-IT"/>
        </a:p>
      </dgm:t>
    </dgm:pt>
    <dgm:pt modelId="{0A943A68-D2C2-4600-B6BA-D9923743832E}">
      <dgm:prSet phldrT="[Testo]"/>
      <dgm:spPr/>
      <dgm:t>
        <a:bodyPr/>
        <a:lstStyle/>
        <a:p>
          <a:r>
            <a:rPr lang="it-IT" dirty="0" smtClean="0"/>
            <a:t>Attività</a:t>
          </a:r>
          <a:endParaRPr lang="it-IT" dirty="0"/>
        </a:p>
      </dgm:t>
    </dgm:pt>
    <dgm:pt modelId="{55322EFE-175B-4883-8E7B-1840E756701C}" type="parTrans" cxnId="{882CFD89-1909-4CDE-A380-454A123408DC}">
      <dgm:prSet/>
      <dgm:spPr/>
      <dgm:t>
        <a:bodyPr/>
        <a:lstStyle/>
        <a:p>
          <a:endParaRPr lang="it-IT"/>
        </a:p>
      </dgm:t>
    </dgm:pt>
    <dgm:pt modelId="{F330EC74-4622-4692-B6AF-635F3A8E49E8}" type="sibTrans" cxnId="{882CFD89-1909-4CDE-A380-454A123408DC}">
      <dgm:prSet/>
      <dgm:spPr/>
      <dgm:t>
        <a:bodyPr/>
        <a:lstStyle/>
        <a:p>
          <a:endParaRPr lang="it-IT"/>
        </a:p>
      </dgm:t>
    </dgm:pt>
    <dgm:pt modelId="{EA83A79E-11C0-4028-8461-C81C5CBB0245}">
      <dgm:prSet phldrT="[Testo]" custT="1"/>
      <dgm:spPr/>
      <dgm:t>
        <a:bodyPr/>
        <a:lstStyle/>
        <a:p>
          <a:r>
            <a:rPr lang="it-IT" sz="1400" dirty="0" smtClean="0"/>
            <a:t>Collaborazione alla progettazione e alla realizzazione di percorsi di intervento e riabilitazione;</a:t>
          </a:r>
          <a:endParaRPr lang="it-IT" sz="1400" dirty="0"/>
        </a:p>
      </dgm:t>
    </dgm:pt>
    <dgm:pt modelId="{F2B81839-170A-4EB3-9FA2-0F6938C6A7CD}" type="parTrans" cxnId="{1C06FF8A-A1AF-452B-9A09-7F0722D8DE53}">
      <dgm:prSet/>
      <dgm:spPr/>
      <dgm:t>
        <a:bodyPr/>
        <a:lstStyle/>
        <a:p>
          <a:endParaRPr lang="it-IT"/>
        </a:p>
      </dgm:t>
    </dgm:pt>
    <dgm:pt modelId="{41BB947D-0C13-42D3-A088-14CCAC4F3A06}" type="sibTrans" cxnId="{1C06FF8A-A1AF-452B-9A09-7F0722D8DE53}">
      <dgm:prSet/>
      <dgm:spPr/>
      <dgm:t>
        <a:bodyPr/>
        <a:lstStyle/>
        <a:p>
          <a:endParaRPr lang="it-IT"/>
        </a:p>
      </dgm:t>
    </dgm:pt>
    <dgm:pt modelId="{29AD5321-AACE-40E0-A6BF-460397E6BC6A}">
      <dgm:prSet phldrT="[Testo]"/>
      <dgm:spPr/>
      <dgm:t>
        <a:bodyPr/>
        <a:lstStyle/>
        <a:p>
          <a:r>
            <a:rPr lang="it-IT" dirty="0" smtClean="0"/>
            <a:t>Interazioni professionali</a:t>
          </a:r>
          <a:endParaRPr lang="it-IT" dirty="0"/>
        </a:p>
      </dgm:t>
    </dgm:pt>
    <dgm:pt modelId="{49A3BF9D-8F53-4DBE-B861-FAC6A0C4EBBE}" type="parTrans" cxnId="{C5F68976-3D6B-4155-B21D-2915BA39A77C}">
      <dgm:prSet/>
      <dgm:spPr/>
      <dgm:t>
        <a:bodyPr/>
        <a:lstStyle/>
        <a:p>
          <a:endParaRPr lang="it-IT"/>
        </a:p>
      </dgm:t>
    </dgm:pt>
    <dgm:pt modelId="{CB0D84D2-2F66-4EF9-9F14-2D00937F7DC0}" type="sibTrans" cxnId="{C5F68976-3D6B-4155-B21D-2915BA39A77C}">
      <dgm:prSet/>
      <dgm:spPr/>
      <dgm:t>
        <a:bodyPr/>
        <a:lstStyle/>
        <a:p>
          <a:endParaRPr lang="it-IT"/>
        </a:p>
      </dgm:t>
    </dgm:pt>
    <dgm:pt modelId="{6ACEC421-628E-48F3-B68E-75DF55B67F12}">
      <dgm:prSet phldrT="[Testo]" custT="1"/>
      <dgm:spPr/>
      <dgm:t>
        <a:bodyPr/>
        <a:lstStyle/>
        <a:p>
          <a:r>
            <a:rPr lang="it-IT" sz="1400" dirty="0" smtClean="0"/>
            <a:t>Assistenti sanitari;</a:t>
          </a:r>
          <a:endParaRPr lang="it-IT" sz="1400" dirty="0"/>
        </a:p>
      </dgm:t>
    </dgm:pt>
    <dgm:pt modelId="{ECD1A172-77F5-4F09-96BE-4A4AEA658C93}" type="parTrans" cxnId="{7F14390E-1295-46DF-A16E-9C87B4C18F62}">
      <dgm:prSet/>
      <dgm:spPr/>
      <dgm:t>
        <a:bodyPr/>
        <a:lstStyle/>
        <a:p>
          <a:endParaRPr lang="it-IT"/>
        </a:p>
      </dgm:t>
    </dgm:pt>
    <dgm:pt modelId="{AEA8C5DC-6A8F-49E1-A28A-CEAD7CB64EEC}" type="sibTrans" cxnId="{7F14390E-1295-46DF-A16E-9C87B4C18F62}">
      <dgm:prSet/>
      <dgm:spPr/>
      <dgm:t>
        <a:bodyPr/>
        <a:lstStyle/>
        <a:p>
          <a:endParaRPr lang="it-IT"/>
        </a:p>
      </dgm:t>
    </dgm:pt>
    <dgm:pt modelId="{CC65F9C7-EBAD-4061-91E1-3EC25FDCD63D}">
      <dgm:prSet phldrT="[Testo]" custT="1"/>
      <dgm:spPr/>
      <dgm:t>
        <a:bodyPr/>
        <a:lstStyle/>
        <a:p>
          <a:r>
            <a:rPr lang="it-IT" sz="1400" dirty="0" smtClean="0"/>
            <a:t>Medici;</a:t>
          </a:r>
          <a:endParaRPr lang="it-IT" sz="1400" dirty="0"/>
        </a:p>
      </dgm:t>
    </dgm:pt>
    <dgm:pt modelId="{9613EA61-F22E-4CD9-9C04-7FFF27027638}" type="parTrans" cxnId="{5990A9DD-C6E7-4411-809C-E23D9FDF8BD4}">
      <dgm:prSet/>
      <dgm:spPr/>
      <dgm:t>
        <a:bodyPr/>
        <a:lstStyle/>
        <a:p>
          <a:endParaRPr lang="it-IT"/>
        </a:p>
      </dgm:t>
    </dgm:pt>
    <dgm:pt modelId="{A5747982-BF74-4AAD-BCA1-152DEAD1C064}" type="sibTrans" cxnId="{5990A9DD-C6E7-4411-809C-E23D9FDF8BD4}">
      <dgm:prSet/>
      <dgm:spPr/>
      <dgm:t>
        <a:bodyPr/>
        <a:lstStyle/>
        <a:p>
          <a:endParaRPr lang="it-IT"/>
        </a:p>
      </dgm:t>
    </dgm:pt>
    <dgm:pt modelId="{8EAF9217-DD99-4DE2-A4D3-51BED98F747D}">
      <dgm:prSet/>
      <dgm:spPr/>
      <dgm:t>
        <a:bodyPr/>
        <a:lstStyle/>
        <a:p>
          <a:r>
            <a:rPr lang="it-IT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Sociologo della salute e delle politiche sociali</a:t>
          </a:r>
          <a:endParaRPr lang="it-IT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FD8759-102C-4ECC-8FD4-A518CF2EE0BD}" type="parTrans" cxnId="{061A05A3-D205-4C2D-A8C9-34C2E41C240C}">
      <dgm:prSet/>
      <dgm:spPr/>
      <dgm:t>
        <a:bodyPr/>
        <a:lstStyle/>
        <a:p>
          <a:endParaRPr lang="it-IT"/>
        </a:p>
      </dgm:t>
    </dgm:pt>
    <dgm:pt modelId="{CA376612-034C-4DA4-A2BF-75B4471C0934}" type="sibTrans" cxnId="{061A05A3-D205-4C2D-A8C9-34C2E41C240C}">
      <dgm:prSet/>
      <dgm:spPr/>
      <dgm:t>
        <a:bodyPr/>
        <a:lstStyle/>
        <a:p>
          <a:endParaRPr lang="it-IT"/>
        </a:p>
      </dgm:t>
    </dgm:pt>
    <dgm:pt modelId="{E04A64A1-7E5C-408E-9196-93B54F5F128F}">
      <dgm:prSet phldrT="[Testo]" custT="1"/>
      <dgm:spPr/>
      <dgm:t>
        <a:bodyPr/>
        <a:lstStyle/>
        <a:p>
          <a:r>
            <a:rPr lang="it-IT" sz="1400" dirty="0" smtClean="0"/>
            <a:t>Determinanti di salute; </a:t>
          </a:r>
          <a:endParaRPr lang="it-IT" sz="1400" dirty="0"/>
        </a:p>
      </dgm:t>
    </dgm:pt>
    <dgm:pt modelId="{0588248A-31F9-4A46-B8D9-6D53D15850E4}" type="parTrans" cxnId="{D60B01ED-7864-4263-8DF2-AFDB0596334D}">
      <dgm:prSet/>
      <dgm:spPr/>
      <dgm:t>
        <a:bodyPr/>
        <a:lstStyle/>
        <a:p>
          <a:endParaRPr lang="it-IT"/>
        </a:p>
      </dgm:t>
    </dgm:pt>
    <dgm:pt modelId="{0329C07A-BDB4-446C-B2A1-5075794EEF8E}" type="sibTrans" cxnId="{D60B01ED-7864-4263-8DF2-AFDB0596334D}">
      <dgm:prSet/>
      <dgm:spPr/>
      <dgm:t>
        <a:bodyPr/>
        <a:lstStyle/>
        <a:p>
          <a:endParaRPr lang="it-IT"/>
        </a:p>
      </dgm:t>
    </dgm:pt>
    <dgm:pt modelId="{2FED4E83-8A88-4F9E-9AE5-6169B8F5FD13}">
      <dgm:prSet phldrT="[Testo]" custT="1"/>
      <dgm:spPr/>
      <dgm:t>
        <a:bodyPr/>
        <a:lstStyle/>
        <a:p>
          <a:r>
            <a:rPr lang="it-IT" sz="1400" dirty="0" smtClean="0"/>
            <a:t>Disagio e dipendenze;</a:t>
          </a:r>
          <a:endParaRPr lang="it-IT" sz="1400" dirty="0"/>
        </a:p>
      </dgm:t>
    </dgm:pt>
    <dgm:pt modelId="{0F2FB6FE-4403-411D-89DE-A1857A4FA971}" type="parTrans" cxnId="{FFE717FD-BFD9-4DEF-B38D-92B03B15913A}">
      <dgm:prSet/>
      <dgm:spPr/>
      <dgm:t>
        <a:bodyPr/>
        <a:lstStyle/>
        <a:p>
          <a:endParaRPr lang="it-IT"/>
        </a:p>
      </dgm:t>
    </dgm:pt>
    <dgm:pt modelId="{F3647425-DA7E-49E1-AE81-F2A36E66A578}" type="sibTrans" cxnId="{FFE717FD-BFD9-4DEF-B38D-92B03B15913A}">
      <dgm:prSet/>
      <dgm:spPr/>
      <dgm:t>
        <a:bodyPr/>
        <a:lstStyle/>
        <a:p>
          <a:endParaRPr lang="it-IT"/>
        </a:p>
      </dgm:t>
    </dgm:pt>
    <dgm:pt modelId="{7FA6786B-5AB0-4470-AB3D-F442DBA05F25}">
      <dgm:prSet phldrT="[Testo]" custT="1"/>
      <dgm:spPr/>
      <dgm:t>
        <a:bodyPr/>
        <a:lstStyle/>
        <a:p>
          <a:r>
            <a:rPr lang="it-IT" sz="1400" dirty="0" smtClean="0"/>
            <a:t>Disabilità e non autosufficienza;</a:t>
          </a:r>
          <a:endParaRPr lang="it-IT" sz="1400" dirty="0"/>
        </a:p>
      </dgm:t>
    </dgm:pt>
    <dgm:pt modelId="{6EEA2279-41D3-4356-A7B3-6C2226E14D5E}" type="parTrans" cxnId="{8F624A60-DAAC-45A5-827B-F7ED38BE202A}">
      <dgm:prSet/>
      <dgm:spPr/>
      <dgm:t>
        <a:bodyPr/>
        <a:lstStyle/>
        <a:p>
          <a:endParaRPr lang="it-IT"/>
        </a:p>
      </dgm:t>
    </dgm:pt>
    <dgm:pt modelId="{C5845494-E165-4A17-95E5-850264E4D60E}" type="sibTrans" cxnId="{8F624A60-DAAC-45A5-827B-F7ED38BE202A}">
      <dgm:prSet/>
      <dgm:spPr/>
      <dgm:t>
        <a:bodyPr/>
        <a:lstStyle/>
        <a:p>
          <a:endParaRPr lang="it-IT"/>
        </a:p>
      </dgm:t>
    </dgm:pt>
    <dgm:pt modelId="{B1B7FC5D-084B-4C83-8A8D-982CA1A18BFE}">
      <dgm:prSet phldrT="[Testo]" custT="1"/>
      <dgm:spPr/>
      <dgm:t>
        <a:bodyPr/>
        <a:lstStyle/>
        <a:p>
          <a:r>
            <a:rPr lang="it-IT" sz="1400" dirty="0" smtClean="0"/>
            <a:t>Organizzazione e gestione dei servizi sanitari, socio-sanitari e sociali, pubblici e privati;</a:t>
          </a:r>
          <a:endParaRPr lang="it-IT" sz="1400" dirty="0"/>
        </a:p>
      </dgm:t>
    </dgm:pt>
    <dgm:pt modelId="{E451F65E-52F8-41A3-9D01-0CE7FC2A763B}" type="parTrans" cxnId="{09F71403-65B6-4502-A2AA-B1F7442F2724}">
      <dgm:prSet/>
      <dgm:spPr/>
      <dgm:t>
        <a:bodyPr/>
        <a:lstStyle/>
        <a:p>
          <a:endParaRPr lang="it-IT"/>
        </a:p>
      </dgm:t>
    </dgm:pt>
    <dgm:pt modelId="{450A77F2-9795-4B4E-8855-095F2A8100F5}" type="sibTrans" cxnId="{09F71403-65B6-4502-A2AA-B1F7442F2724}">
      <dgm:prSet/>
      <dgm:spPr/>
      <dgm:t>
        <a:bodyPr/>
        <a:lstStyle/>
        <a:p>
          <a:endParaRPr lang="it-IT"/>
        </a:p>
      </dgm:t>
    </dgm:pt>
    <dgm:pt modelId="{30D5702C-A660-4541-A8FA-7ED8FC34A44F}">
      <dgm:prSet phldrT="[Testo]" custT="1"/>
      <dgm:spPr/>
      <dgm:t>
        <a:bodyPr/>
        <a:lstStyle/>
        <a:p>
          <a:r>
            <a:rPr lang="it-IT" sz="1400" dirty="0" smtClean="0"/>
            <a:t>Salute mentale; </a:t>
          </a:r>
          <a:endParaRPr lang="it-IT" sz="1400" dirty="0"/>
        </a:p>
      </dgm:t>
    </dgm:pt>
    <dgm:pt modelId="{A2152801-6D81-4C0D-BC2C-FFE0256FF542}" type="parTrans" cxnId="{1654D404-53D5-42B6-B177-63065A08012E}">
      <dgm:prSet/>
      <dgm:spPr/>
      <dgm:t>
        <a:bodyPr/>
        <a:lstStyle/>
        <a:p>
          <a:endParaRPr lang="it-IT"/>
        </a:p>
      </dgm:t>
    </dgm:pt>
    <dgm:pt modelId="{C2327905-6AFA-4D9A-A4BC-FBFC30C33460}" type="sibTrans" cxnId="{1654D404-53D5-42B6-B177-63065A08012E}">
      <dgm:prSet/>
      <dgm:spPr/>
      <dgm:t>
        <a:bodyPr/>
        <a:lstStyle/>
        <a:p>
          <a:endParaRPr lang="it-IT"/>
        </a:p>
      </dgm:t>
    </dgm:pt>
    <dgm:pt modelId="{4F774FC3-2245-4916-AEB2-9F1B7012C6D0}">
      <dgm:prSet phldrT="[Testo]" custT="1"/>
      <dgm:spPr/>
      <dgm:t>
        <a:bodyPr/>
        <a:lstStyle/>
        <a:p>
          <a:r>
            <a:rPr lang="it-IT" sz="1400" dirty="0" smtClean="0"/>
            <a:t>Scelte e cure di fine vita;</a:t>
          </a:r>
          <a:endParaRPr lang="it-IT" sz="1400" dirty="0"/>
        </a:p>
      </dgm:t>
    </dgm:pt>
    <dgm:pt modelId="{66549328-0B3B-4FAB-9478-2F92FE557E16}" type="parTrans" cxnId="{745BF8B6-EE5B-4B3D-920D-D79FF0540EAC}">
      <dgm:prSet/>
      <dgm:spPr/>
      <dgm:t>
        <a:bodyPr/>
        <a:lstStyle/>
        <a:p>
          <a:endParaRPr lang="it-IT"/>
        </a:p>
      </dgm:t>
    </dgm:pt>
    <dgm:pt modelId="{BE0FDEF2-5DA7-4BF1-A0DE-289370317020}" type="sibTrans" cxnId="{745BF8B6-EE5B-4B3D-920D-D79FF0540EAC}">
      <dgm:prSet/>
      <dgm:spPr/>
      <dgm:t>
        <a:bodyPr/>
        <a:lstStyle/>
        <a:p>
          <a:endParaRPr lang="it-IT"/>
        </a:p>
      </dgm:t>
    </dgm:pt>
    <dgm:pt modelId="{6FF30D76-A2EE-401F-9BC8-A069A796188F}">
      <dgm:prSet phldrT="[Testo]" custT="1"/>
      <dgm:spPr/>
      <dgm:t>
        <a:bodyPr/>
        <a:lstStyle/>
        <a:p>
          <a:r>
            <a:rPr lang="it-IT" sz="1400" dirty="0" smtClean="0"/>
            <a:t>Umanizzazione delle cure;</a:t>
          </a:r>
          <a:endParaRPr lang="it-IT" sz="1400" dirty="0"/>
        </a:p>
      </dgm:t>
    </dgm:pt>
    <dgm:pt modelId="{F419F1A8-1D5F-48A1-AB1E-9979DB9EC3A9}" type="parTrans" cxnId="{DB7E67F7-78D2-48B7-B1A2-59E0BADF6D92}">
      <dgm:prSet/>
      <dgm:spPr/>
      <dgm:t>
        <a:bodyPr/>
        <a:lstStyle/>
        <a:p>
          <a:endParaRPr lang="it-IT"/>
        </a:p>
      </dgm:t>
    </dgm:pt>
    <dgm:pt modelId="{4D877BEC-477D-479B-94AC-222E454062E8}" type="sibTrans" cxnId="{DB7E67F7-78D2-48B7-B1A2-59E0BADF6D92}">
      <dgm:prSet/>
      <dgm:spPr/>
      <dgm:t>
        <a:bodyPr/>
        <a:lstStyle/>
        <a:p>
          <a:endParaRPr lang="it-IT"/>
        </a:p>
      </dgm:t>
    </dgm:pt>
    <dgm:pt modelId="{378C56B7-8FFA-4C00-9D0C-2F2F522B3166}">
      <dgm:prSet phldrT="[Testo]" custT="1"/>
      <dgm:spPr/>
      <dgm:t>
        <a:bodyPr/>
        <a:lstStyle/>
        <a:p>
          <a:r>
            <a:rPr lang="it-IT" sz="1400" dirty="0" smtClean="0"/>
            <a:t>…</a:t>
          </a:r>
          <a:endParaRPr lang="it-IT" sz="1400" dirty="0"/>
        </a:p>
      </dgm:t>
    </dgm:pt>
    <dgm:pt modelId="{42E3A784-B7EA-47D2-A5E8-80A0E78181ED}" type="parTrans" cxnId="{4CD0B19D-AEEC-4EE3-9302-29CC24A52F3F}">
      <dgm:prSet/>
      <dgm:spPr/>
      <dgm:t>
        <a:bodyPr/>
        <a:lstStyle/>
        <a:p>
          <a:endParaRPr lang="it-IT"/>
        </a:p>
      </dgm:t>
    </dgm:pt>
    <dgm:pt modelId="{3DF5DF04-4645-4FDC-9D73-816633247212}" type="sibTrans" cxnId="{4CD0B19D-AEEC-4EE3-9302-29CC24A52F3F}">
      <dgm:prSet/>
      <dgm:spPr/>
      <dgm:t>
        <a:bodyPr/>
        <a:lstStyle/>
        <a:p>
          <a:endParaRPr lang="it-IT"/>
        </a:p>
      </dgm:t>
    </dgm:pt>
    <dgm:pt modelId="{4107BA1D-A3B2-410A-BE8B-68F3FD5C9CBC}">
      <dgm:prSet phldrT="[Testo]" custT="1"/>
      <dgm:spPr/>
      <dgm:t>
        <a:bodyPr/>
        <a:lstStyle/>
        <a:p>
          <a:r>
            <a:rPr lang="it-IT" sz="1400" dirty="0" smtClean="0"/>
            <a:t>Sistemi informativi e osservatori;</a:t>
          </a:r>
          <a:endParaRPr lang="it-IT" sz="1400" dirty="0"/>
        </a:p>
      </dgm:t>
    </dgm:pt>
    <dgm:pt modelId="{DB100CA2-6994-41A4-BD1F-2BBDBA958ED6}" type="parTrans" cxnId="{99319B39-3BBF-408F-8977-89641AEF2CD4}">
      <dgm:prSet/>
      <dgm:spPr/>
      <dgm:t>
        <a:bodyPr/>
        <a:lstStyle/>
        <a:p>
          <a:endParaRPr lang="it-IT"/>
        </a:p>
      </dgm:t>
    </dgm:pt>
    <dgm:pt modelId="{63451F02-F213-413E-A222-A39C7633BEFE}" type="sibTrans" cxnId="{99319B39-3BBF-408F-8977-89641AEF2CD4}">
      <dgm:prSet/>
      <dgm:spPr/>
      <dgm:t>
        <a:bodyPr/>
        <a:lstStyle/>
        <a:p>
          <a:endParaRPr lang="it-IT"/>
        </a:p>
      </dgm:t>
    </dgm:pt>
    <dgm:pt modelId="{D63B0DA1-72EF-4E32-9F87-7DF61D301451}">
      <dgm:prSet phldrT="[Testo]" custT="1"/>
      <dgm:spPr/>
      <dgm:t>
        <a:bodyPr/>
        <a:lstStyle/>
        <a:p>
          <a:r>
            <a:rPr lang="it-IT" sz="1400" dirty="0" smtClean="0"/>
            <a:t>Coordinamento delle attività finalizzate alla realizzazione dell’integrazione socio-sanitaria;</a:t>
          </a:r>
          <a:endParaRPr lang="it-IT" sz="1400" dirty="0"/>
        </a:p>
      </dgm:t>
    </dgm:pt>
    <dgm:pt modelId="{CECE320D-6E8A-41CA-AE9A-A19F9BF6AF8D}" type="parTrans" cxnId="{F8445724-80C2-48FD-A32E-4155D629545C}">
      <dgm:prSet/>
      <dgm:spPr/>
      <dgm:t>
        <a:bodyPr/>
        <a:lstStyle/>
        <a:p>
          <a:endParaRPr lang="it-IT"/>
        </a:p>
      </dgm:t>
    </dgm:pt>
    <dgm:pt modelId="{AD24E7F0-AF9D-4F74-9711-1D86A006CEF4}" type="sibTrans" cxnId="{F8445724-80C2-48FD-A32E-4155D629545C}">
      <dgm:prSet/>
      <dgm:spPr/>
      <dgm:t>
        <a:bodyPr/>
        <a:lstStyle/>
        <a:p>
          <a:endParaRPr lang="it-IT"/>
        </a:p>
      </dgm:t>
    </dgm:pt>
    <dgm:pt modelId="{F915E535-D563-400D-A5B7-E70CD8FB6ECB}">
      <dgm:prSet phldrT="[Testo]" custT="1"/>
      <dgm:spPr/>
      <dgm:t>
        <a:bodyPr/>
        <a:lstStyle/>
        <a:p>
          <a:r>
            <a:rPr lang="it-IT" sz="1400" dirty="0" smtClean="0"/>
            <a:t>Promozione di processi di partecipazione e comunicazione con i cittadini; </a:t>
          </a:r>
          <a:endParaRPr lang="it-IT" sz="1400" dirty="0"/>
        </a:p>
      </dgm:t>
    </dgm:pt>
    <dgm:pt modelId="{D515FB1B-2763-4F01-ABAF-D11B38A5A96F}" type="parTrans" cxnId="{94B73847-7319-411D-822A-99C7EFF5F66C}">
      <dgm:prSet/>
      <dgm:spPr/>
      <dgm:t>
        <a:bodyPr/>
        <a:lstStyle/>
        <a:p>
          <a:endParaRPr lang="it-IT"/>
        </a:p>
      </dgm:t>
    </dgm:pt>
    <dgm:pt modelId="{78FF51AC-A4A6-41F4-A6E7-0F14D3610C31}" type="sibTrans" cxnId="{94B73847-7319-411D-822A-99C7EFF5F66C}">
      <dgm:prSet/>
      <dgm:spPr/>
      <dgm:t>
        <a:bodyPr/>
        <a:lstStyle/>
        <a:p>
          <a:endParaRPr lang="it-IT"/>
        </a:p>
      </dgm:t>
    </dgm:pt>
    <dgm:pt modelId="{D4908572-9AA9-41F4-A8C4-88C8DEA31E2F}">
      <dgm:prSet phldrT="[Testo]" custT="1"/>
      <dgm:spPr/>
      <dgm:t>
        <a:bodyPr/>
        <a:lstStyle/>
        <a:p>
          <a:endParaRPr lang="it-IT" sz="1400" dirty="0"/>
        </a:p>
      </dgm:t>
    </dgm:pt>
    <dgm:pt modelId="{6B4EA4FF-D7FB-4F7F-B6FE-4CDA4B1378E0}" type="parTrans" cxnId="{C6839FA9-E7E4-4151-AAA9-CBF1DC037957}">
      <dgm:prSet/>
      <dgm:spPr/>
      <dgm:t>
        <a:bodyPr/>
        <a:lstStyle/>
        <a:p>
          <a:endParaRPr lang="it-IT"/>
        </a:p>
      </dgm:t>
    </dgm:pt>
    <dgm:pt modelId="{298748E1-5DE7-4152-B556-57FD6D5FD2CC}" type="sibTrans" cxnId="{C6839FA9-E7E4-4151-AAA9-CBF1DC037957}">
      <dgm:prSet/>
      <dgm:spPr/>
      <dgm:t>
        <a:bodyPr/>
        <a:lstStyle/>
        <a:p>
          <a:endParaRPr lang="it-IT"/>
        </a:p>
      </dgm:t>
    </dgm:pt>
    <dgm:pt modelId="{7D085453-0C1A-46A0-81CB-CDE9BC0DEF6D}">
      <dgm:prSet phldrT="[Testo]" custT="1"/>
      <dgm:spPr/>
      <dgm:t>
        <a:bodyPr/>
        <a:lstStyle/>
        <a:p>
          <a:r>
            <a:rPr lang="it-IT" sz="1400" dirty="0" smtClean="0"/>
            <a:t>Ricerca sociale nei servizi sanitari, socio-sanitari e sociali; </a:t>
          </a:r>
          <a:endParaRPr lang="it-IT" sz="1400" dirty="0"/>
        </a:p>
      </dgm:t>
    </dgm:pt>
    <dgm:pt modelId="{887099B3-D2FB-412F-9CB7-34BE49EE589B}" type="parTrans" cxnId="{8F8FB965-196F-4A68-BCD8-B850F2DCF4E1}">
      <dgm:prSet/>
      <dgm:spPr/>
      <dgm:t>
        <a:bodyPr/>
        <a:lstStyle/>
        <a:p>
          <a:endParaRPr lang="it-IT"/>
        </a:p>
      </dgm:t>
    </dgm:pt>
    <dgm:pt modelId="{2B69F486-DF7E-4020-8057-C431797BCBDD}" type="sibTrans" cxnId="{8F8FB965-196F-4A68-BCD8-B850F2DCF4E1}">
      <dgm:prSet/>
      <dgm:spPr/>
      <dgm:t>
        <a:bodyPr/>
        <a:lstStyle/>
        <a:p>
          <a:endParaRPr lang="it-IT"/>
        </a:p>
      </dgm:t>
    </dgm:pt>
    <dgm:pt modelId="{00C07DA0-96DC-4006-91F3-78DFC0F463CC}">
      <dgm:prSet phldrT="[Testo]" custT="1"/>
      <dgm:spPr/>
      <dgm:t>
        <a:bodyPr/>
        <a:lstStyle/>
        <a:p>
          <a:endParaRPr lang="it-IT" sz="1400" dirty="0"/>
        </a:p>
      </dgm:t>
    </dgm:pt>
    <dgm:pt modelId="{4A2DC286-BBFC-4A9B-BDF3-F0505E2A4591}" type="parTrans" cxnId="{70744445-44D9-4131-8986-FDBC114150AA}">
      <dgm:prSet/>
      <dgm:spPr/>
      <dgm:t>
        <a:bodyPr/>
        <a:lstStyle/>
        <a:p>
          <a:endParaRPr lang="it-IT"/>
        </a:p>
      </dgm:t>
    </dgm:pt>
    <dgm:pt modelId="{691D16BB-4D6D-483E-9C96-A31C5E1BCD15}" type="sibTrans" cxnId="{70744445-44D9-4131-8986-FDBC114150AA}">
      <dgm:prSet/>
      <dgm:spPr/>
      <dgm:t>
        <a:bodyPr/>
        <a:lstStyle/>
        <a:p>
          <a:endParaRPr lang="it-IT"/>
        </a:p>
      </dgm:t>
    </dgm:pt>
    <dgm:pt modelId="{5BBBC994-61FF-42BF-8DCD-235D5D924F56}">
      <dgm:prSet phldrT="[Testo]" custT="1"/>
      <dgm:spPr/>
      <dgm:t>
        <a:bodyPr/>
        <a:lstStyle/>
        <a:p>
          <a:endParaRPr lang="it-IT" sz="1400" dirty="0"/>
        </a:p>
      </dgm:t>
    </dgm:pt>
    <dgm:pt modelId="{D756E403-0E76-49C4-B8CB-9D2D392A6A18}" type="parTrans" cxnId="{8FB43CD2-5268-44ED-BE20-E07C44569658}">
      <dgm:prSet/>
      <dgm:spPr/>
      <dgm:t>
        <a:bodyPr/>
        <a:lstStyle/>
        <a:p>
          <a:endParaRPr lang="it-IT"/>
        </a:p>
      </dgm:t>
    </dgm:pt>
    <dgm:pt modelId="{D91A0E28-D08E-4288-860B-A604743BD69B}" type="sibTrans" cxnId="{8FB43CD2-5268-44ED-BE20-E07C44569658}">
      <dgm:prSet/>
      <dgm:spPr/>
      <dgm:t>
        <a:bodyPr/>
        <a:lstStyle/>
        <a:p>
          <a:endParaRPr lang="it-IT"/>
        </a:p>
      </dgm:t>
    </dgm:pt>
    <dgm:pt modelId="{A138F11E-BD44-4D59-9782-3BCDF6DFE03D}">
      <dgm:prSet phldrT="[Testo]" custT="1"/>
      <dgm:spPr/>
      <dgm:t>
        <a:bodyPr/>
        <a:lstStyle/>
        <a:p>
          <a:endParaRPr lang="it-IT" sz="1400" dirty="0"/>
        </a:p>
      </dgm:t>
    </dgm:pt>
    <dgm:pt modelId="{024BEF5C-4346-48A8-9BCA-C15FC6963087}" type="parTrans" cxnId="{A0CC1D47-E925-4E00-889A-406BD2722659}">
      <dgm:prSet/>
      <dgm:spPr/>
      <dgm:t>
        <a:bodyPr/>
        <a:lstStyle/>
        <a:p>
          <a:endParaRPr lang="it-IT"/>
        </a:p>
      </dgm:t>
    </dgm:pt>
    <dgm:pt modelId="{92D03014-B89A-408A-B861-7AA2B1EDCF90}" type="sibTrans" cxnId="{A0CC1D47-E925-4E00-889A-406BD2722659}">
      <dgm:prSet/>
      <dgm:spPr/>
      <dgm:t>
        <a:bodyPr/>
        <a:lstStyle/>
        <a:p>
          <a:endParaRPr lang="it-IT"/>
        </a:p>
      </dgm:t>
    </dgm:pt>
    <dgm:pt modelId="{5B5A67BE-BED2-43BA-9E15-CACC21E3A5C7}">
      <dgm:prSet phldrT="[Testo]" custT="1"/>
      <dgm:spPr/>
      <dgm:t>
        <a:bodyPr/>
        <a:lstStyle/>
        <a:p>
          <a:endParaRPr lang="it-IT" sz="1400" dirty="0"/>
        </a:p>
      </dgm:t>
    </dgm:pt>
    <dgm:pt modelId="{34B7690F-38DA-49C9-8132-603CA11792F5}" type="parTrans" cxnId="{2C1DFD0E-DC14-4A8F-A001-7D09DF9FBEEE}">
      <dgm:prSet/>
      <dgm:spPr/>
      <dgm:t>
        <a:bodyPr/>
        <a:lstStyle/>
        <a:p>
          <a:endParaRPr lang="it-IT"/>
        </a:p>
      </dgm:t>
    </dgm:pt>
    <dgm:pt modelId="{6DC34112-6C5F-41CE-BB78-E2E891CD4E62}" type="sibTrans" cxnId="{2C1DFD0E-DC14-4A8F-A001-7D09DF9FBEEE}">
      <dgm:prSet/>
      <dgm:spPr/>
      <dgm:t>
        <a:bodyPr/>
        <a:lstStyle/>
        <a:p>
          <a:endParaRPr lang="it-IT"/>
        </a:p>
      </dgm:t>
    </dgm:pt>
    <dgm:pt modelId="{DD5BA7A9-ACCC-4C21-854A-AEA5FADD8054}">
      <dgm:prSet phldrT="[Testo]" custT="1"/>
      <dgm:spPr/>
      <dgm:t>
        <a:bodyPr/>
        <a:lstStyle/>
        <a:p>
          <a:r>
            <a:rPr lang="it-IT" sz="1400" dirty="0" smtClean="0"/>
            <a:t>Attivazione di reti comunitarie e promozione della solidarietà sociale; </a:t>
          </a:r>
          <a:endParaRPr lang="it-IT" sz="1400" dirty="0"/>
        </a:p>
      </dgm:t>
    </dgm:pt>
    <dgm:pt modelId="{DA48E8B6-633C-4555-8443-199A6CD4F34C}" type="parTrans" cxnId="{C0D6A45D-61F3-4513-BB54-787014A866AD}">
      <dgm:prSet/>
      <dgm:spPr/>
      <dgm:t>
        <a:bodyPr/>
        <a:lstStyle/>
        <a:p>
          <a:endParaRPr lang="it-IT"/>
        </a:p>
      </dgm:t>
    </dgm:pt>
    <dgm:pt modelId="{F452BF2A-7C38-4CEE-ADAB-F8988033A70E}" type="sibTrans" cxnId="{C0D6A45D-61F3-4513-BB54-787014A866AD}">
      <dgm:prSet/>
      <dgm:spPr/>
      <dgm:t>
        <a:bodyPr/>
        <a:lstStyle/>
        <a:p>
          <a:endParaRPr lang="it-IT"/>
        </a:p>
      </dgm:t>
    </dgm:pt>
    <dgm:pt modelId="{F884C14E-BEAB-414D-9B90-B313667C2B2E}">
      <dgm:prSet phldrT="[Testo]" custT="1"/>
      <dgm:spPr/>
      <dgm:t>
        <a:bodyPr/>
        <a:lstStyle/>
        <a:p>
          <a:r>
            <a:rPr lang="it-IT" sz="1400" dirty="0" smtClean="0"/>
            <a:t>…</a:t>
          </a:r>
          <a:endParaRPr lang="it-IT" sz="1400" dirty="0"/>
        </a:p>
      </dgm:t>
    </dgm:pt>
    <dgm:pt modelId="{C9F537B3-D3D3-4385-873F-EF69BE30DDD2}" type="parTrans" cxnId="{45872A50-B796-43BE-9475-12948A92C6F3}">
      <dgm:prSet/>
      <dgm:spPr/>
      <dgm:t>
        <a:bodyPr/>
        <a:lstStyle/>
        <a:p>
          <a:endParaRPr lang="it-IT"/>
        </a:p>
      </dgm:t>
    </dgm:pt>
    <dgm:pt modelId="{2FAC2E0A-722A-46FF-9782-56BBA570943D}" type="sibTrans" cxnId="{45872A50-B796-43BE-9475-12948A92C6F3}">
      <dgm:prSet/>
      <dgm:spPr/>
      <dgm:t>
        <a:bodyPr/>
        <a:lstStyle/>
        <a:p>
          <a:endParaRPr lang="it-IT"/>
        </a:p>
      </dgm:t>
    </dgm:pt>
    <dgm:pt modelId="{E81B2F6A-DDBA-4364-891B-B966641C69CE}">
      <dgm:prSet phldrT="[Testo]" custT="1"/>
      <dgm:spPr/>
      <dgm:t>
        <a:bodyPr/>
        <a:lstStyle/>
        <a:p>
          <a:endParaRPr lang="it-IT" sz="1400" dirty="0"/>
        </a:p>
      </dgm:t>
    </dgm:pt>
    <dgm:pt modelId="{B31D2A67-AA4A-4E44-AB11-76FEA864B5AD}" type="parTrans" cxnId="{FEF44F9A-6968-4476-A4A8-27134BF6E310}">
      <dgm:prSet/>
      <dgm:spPr/>
      <dgm:t>
        <a:bodyPr/>
        <a:lstStyle/>
        <a:p>
          <a:endParaRPr lang="it-IT"/>
        </a:p>
      </dgm:t>
    </dgm:pt>
    <dgm:pt modelId="{144C7A6E-ACB1-4608-853A-205F760AB297}" type="sibTrans" cxnId="{FEF44F9A-6968-4476-A4A8-27134BF6E310}">
      <dgm:prSet/>
      <dgm:spPr/>
      <dgm:t>
        <a:bodyPr/>
        <a:lstStyle/>
        <a:p>
          <a:endParaRPr lang="it-IT"/>
        </a:p>
      </dgm:t>
    </dgm:pt>
    <dgm:pt modelId="{CD2A07BF-A386-4FEB-859E-95E1216A90D4}">
      <dgm:prSet phldrT="[Testo]" custT="1"/>
      <dgm:spPr/>
      <dgm:t>
        <a:bodyPr/>
        <a:lstStyle/>
        <a:p>
          <a:endParaRPr lang="it-IT" sz="1400" dirty="0"/>
        </a:p>
      </dgm:t>
    </dgm:pt>
    <dgm:pt modelId="{93E6AB8E-B481-4EC5-B415-E2E6D9CC8760}" type="parTrans" cxnId="{0E2FA5C6-ACE8-4EF7-9533-68F0CD70A89B}">
      <dgm:prSet/>
      <dgm:spPr/>
      <dgm:t>
        <a:bodyPr/>
        <a:lstStyle/>
        <a:p>
          <a:endParaRPr lang="it-IT"/>
        </a:p>
      </dgm:t>
    </dgm:pt>
    <dgm:pt modelId="{FCF43913-A4F9-4059-BB39-C8B54DEEA823}" type="sibTrans" cxnId="{0E2FA5C6-ACE8-4EF7-9533-68F0CD70A89B}">
      <dgm:prSet/>
      <dgm:spPr/>
      <dgm:t>
        <a:bodyPr/>
        <a:lstStyle/>
        <a:p>
          <a:endParaRPr lang="it-IT"/>
        </a:p>
      </dgm:t>
    </dgm:pt>
    <dgm:pt modelId="{8067CF08-A31B-455E-AA7D-EF9EB7C1FBDA}">
      <dgm:prSet phldrT="[Testo]" custT="1"/>
      <dgm:spPr/>
      <dgm:t>
        <a:bodyPr/>
        <a:lstStyle/>
        <a:p>
          <a:endParaRPr lang="it-IT" sz="1400" dirty="0"/>
        </a:p>
      </dgm:t>
    </dgm:pt>
    <dgm:pt modelId="{452F5235-0ADD-4EF6-9611-6B65AEFF9614}" type="parTrans" cxnId="{9C5D44F1-4E60-4985-B125-7C3EE6601311}">
      <dgm:prSet/>
      <dgm:spPr/>
      <dgm:t>
        <a:bodyPr/>
        <a:lstStyle/>
        <a:p>
          <a:endParaRPr lang="it-IT"/>
        </a:p>
      </dgm:t>
    </dgm:pt>
    <dgm:pt modelId="{086B410D-EDE5-42E1-BF8C-B85EEAC73945}" type="sibTrans" cxnId="{9C5D44F1-4E60-4985-B125-7C3EE6601311}">
      <dgm:prSet/>
      <dgm:spPr/>
      <dgm:t>
        <a:bodyPr/>
        <a:lstStyle/>
        <a:p>
          <a:endParaRPr lang="it-IT"/>
        </a:p>
      </dgm:t>
    </dgm:pt>
    <dgm:pt modelId="{806C47BB-1667-4FD6-87E4-D46F50DB1690}">
      <dgm:prSet phldrT="[Testo]" custT="1"/>
      <dgm:spPr/>
      <dgm:t>
        <a:bodyPr/>
        <a:lstStyle/>
        <a:p>
          <a:r>
            <a:rPr lang="it-IT" sz="1400" dirty="0" smtClean="0"/>
            <a:t>Infermieri; </a:t>
          </a:r>
          <a:endParaRPr lang="it-IT" sz="1400" dirty="0"/>
        </a:p>
      </dgm:t>
    </dgm:pt>
    <dgm:pt modelId="{301B7CF5-8A27-455B-BB5B-BA36D3663D72}" type="parTrans" cxnId="{A7D64014-6B65-48D5-AE62-52F7963CFF1F}">
      <dgm:prSet/>
      <dgm:spPr/>
      <dgm:t>
        <a:bodyPr/>
        <a:lstStyle/>
        <a:p>
          <a:endParaRPr lang="it-IT"/>
        </a:p>
      </dgm:t>
    </dgm:pt>
    <dgm:pt modelId="{43A961A7-3FBE-41D5-B2E9-6C4AEE0DFCD0}" type="sibTrans" cxnId="{A7D64014-6B65-48D5-AE62-52F7963CFF1F}">
      <dgm:prSet/>
      <dgm:spPr/>
      <dgm:t>
        <a:bodyPr/>
        <a:lstStyle/>
        <a:p>
          <a:endParaRPr lang="it-IT"/>
        </a:p>
      </dgm:t>
    </dgm:pt>
    <dgm:pt modelId="{B45D7379-D780-40F8-9F69-AF447873821C}">
      <dgm:prSet phldrT="[Testo]" custT="1"/>
      <dgm:spPr/>
      <dgm:t>
        <a:bodyPr/>
        <a:lstStyle/>
        <a:p>
          <a:r>
            <a:rPr lang="it-IT" sz="1400" dirty="0" smtClean="0"/>
            <a:t>Assistenti sociali;</a:t>
          </a:r>
          <a:endParaRPr lang="it-IT" sz="1400" dirty="0"/>
        </a:p>
      </dgm:t>
    </dgm:pt>
    <dgm:pt modelId="{881ED4D3-1DF1-4016-818C-67C773BF88A7}" type="parTrans" cxnId="{9C368A68-5CE5-4CD5-A113-404EAA30D57B}">
      <dgm:prSet/>
      <dgm:spPr/>
      <dgm:t>
        <a:bodyPr/>
        <a:lstStyle/>
        <a:p>
          <a:endParaRPr lang="it-IT"/>
        </a:p>
      </dgm:t>
    </dgm:pt>
    <dgm:pt modelId="{56893A1D-546B-49D0-B7B1-C6E04B08A5DE}" type="sibTrans" cxnId="{9C368A68-5CE5-4CD5-A113-404EAA30D57B}">
      <dgm:prSet/>
      <dgm:spPr/>
      <dgm:t>
        <a:bodyPr/>
        <a:lstStyle/>
        <a:p>
          <a:endParaRPr lang="it-IT"/>
        </a:p>
      </dgm:t>
    </dgm:pt>
    <dgm:pt modelId="{BAD969BF-BA2B-4358-A571-1380C6DBA80C}">
      <dgm:prSet phldrT="[Testo]" custT="1"/>
      <dgm:spPr/>
      <dgm:t>
        <a:bodyPr/>
        <a:lstStyle/>
        <a:p>
          <a:r>
            <a:rPr lang="it-IT" sz="1400" dirty="0" smtClean="0"/>
            <a:t>Educatori professionali;</a:t>
          </a:r>
          <a:endParaRPr lang="it-IT" sz="1400" dirty="0"/>
        </a:p>
      </dgm:t>
    </dgm:pt>
    <dgm:pt modelId="{2F24989A-D633-4723-AE04-38B514FFEBE9}" type="parTrans" cxnId="{6758567A-8E6D-4303-9880-4A7320C187BF}">
      <dgm:prSet/>
      <dgm:spPr/>
      <dgm:t>
        <a:bodyPr/>
        <a:lstStyle/>
        <a:p>
          <a:endParaRPr lang="it-IT"/>
        </a:p>
      </dgm:t>
    </dgm:pt>
    <dgm:pt modelId="{77630093-D799-42A5-B1B5-CA10636C07E5}" type="sibTrans" cxnId="{6758567A-8E6D-4303-9880-4A7320C187BF}">
      <dgm:prSet/>
      <dgm:spPr/>
      <dgm:t>
        <a:bodyPr/>
        <a:lstStyle/>
        <a:p>
          <a:endParaRPr lang="it-IT"/>
        </a:p>
      </dgm:t>
    </dgm:pt>
    <dgm:pt modelId="{204AF818-7868-4A1D-914E-8BB33730B7E8}">
      <dgm:prSet phldrT="[Testo]" custT="1"/>
      <dgm:spPr/>
      <dgm:t>
        <a:bodyPr/>
        <a:lstStyle/>
        <a:p>
          <a:r>
            <a:rPr lang="it-IT" sz="1400" dirty="0" smtClean="0"/>
            <a:t>Mediatori familiari; </a:t>
          </a:r>
          <a:endParaRPr lang="it-IT" sz="1400" dirty="0"/>
        </a:p>
      </dgm:t>
    </dgm:pt>
    <dgm:pt modelId="{555B6518-E1D6-49FF-8230-CEC0FCCC6477}" type="parTrans" cxnId="{14D87D22-40B4-493A-B91A-FA83F028F9F4}">
      <dgm:prSet/>
      <dgm:spPr/>
      <dgm:t>
        <a:bodyPr/>
        <a:lstStyle/>
        <a:p>
          <a:endParaRPr lang="it-IT"/>
        </a:p>
      </dgm:t>
    </dgm:pt>
    <dgm:pt modelId="{77D19D66-4AC0-4C41-A838-036CC289F028}" type="sibTrans" cxnId="{14D87D22-40B4-493A-B91A-FA83F028F9F4}">
      <dgm:prSet/>
      <dgm:spPr/>
      <dgm:t>
        <a:bodyPr/>
        <a:lstStyle/>
        <a:p>
          <a:endParaRPr lang="it-IT"/>
        </a:p>
      </dgm:t>
    </dgm:pt>
    <dgm:pt modelId="{5C37DF41-E2F4-4704-9A8E-E5122D604BF8}">
      <dgm:prSet phldrT="[Testo]" custT="1"/>
      <dgm:spPr/>
      <dgm:t>
        <a:bodyPr/>
        <a:lstStyle/>
        <a:p>
          <a:r>
            <a:rPr lang="it-IT" sz="1400" dirty="0" smtClean="0"/>
            <a:t>Psicologi; </a:t>
          </a:r>
          <a:endParaRPr lang="it-IT" sz="1400" dirty="0"/>
        </a:p>
      </dgm:t>
    </dgm:pt>
    <dgm:pt modelId="{7AD04D5B-3724-4BF0-AC89-EB78650AED6F}" type="parTrans" cxnId="{9171029C-0383-423F-A0CE-2F417EEAB6A6}">
      <dgm:prSet/>
      <dgm:spPr/>
      <dgm:t>
        <a:bodyPr/>
        <a:lstStyle/>
        <a:p>
          <a:endParaRPr lang="it-IT"/>
        </a:p>
      </dgm:t>
    </dgm:pt>
    <dgm:pt modelId="{7BD07F24-1A3C-433C-B85D-75D98601AF31}" type="sibTrans" cxnId="{9171029C-0383-423F-A0CE-2F417EEAB6A6}">
      <dgm:prSet/>
      <dgm:spPr/>
      <dgm:t>
        <a:bodyPr/>
        <a:lstStyle/>
        <a:p>
          <a:endParaRPr lang="it-IT"/>
        </a:p>
      </dgm:t>
    </dgm:pt>
    <dgm:pt modelId="{5E9D362A-DE68-461B-91DA-83785BC5B485}">
      <dgm:prSet phldrT="[Testo]" custT="1"/>
      <dgm:spPr/>
      <dgm:t>
        <a:bodyPr/>
        <a:lstStyle/>
        <a:p>
          <a:r>
            <a:rPr lang="it-IT" sz="1400" dirty="0" smtClean="0"/>
            <a:t>Criminologi;</a:t>
          </a:r>
          <a:endParaRPr lang="it-IT" sz="1400" dirty="0"/>
        </a:p>
      </dgm:t>
    </dgm:pt>
    <dgm:pt modelId="{4B3C207B-0DCA-4416-8B85-9FF686F9E3B8}" type="parTrans" cxnId="{AFDBB6EE-68FA-4EA4-AFA1-C53112A311C9}">
      <dgm:prSet/>
      <dgm:spPr/>
      <dgm:t>
        <a:bodyPr/>
        <a:lstStyle/>
        <a:p>
          <a:endParaRPr lang="it-IT"/>
        </a:p>
      </dgm:t>
    </dgm:pt>
    <dgm:pt modelId="{8786990E-0C6E-4E35-8C3D-526BA28D1704}" type="sibTrans" cxnId="{AFDBB6EE-68FA-4EA4-AFA1-C53112A311C9}">
      <dgm:prSet/>
      <dgm:spPr/>
      <dgm:t>
        <a:bodyPr/>
        <a:lstStyle/>
        <a:p>
          <a:endParaRPr lang="it-IT"/>
        </a:p>
      </dgm:t>
    </dgm:pt>
    <dgm:pt modelId="{BED2D8AB-F5D6-486B-AF3B-77A8D9DDEF03}">
      <dgm:prSet phldrT="[Testo]" custT="1"/>
      <dgm:spPr/>
      <dgm:t>
        <a:bodyPr/>
        <a:lstStyle/>
        <a:p>
          <a:endParaRPr lang="it-IT" sz="1400" dirty="0"/>
        </a:p>
      </dgm:t>
    </dgm:pt>
    <dgm:pt modelId="{1535385A-F0F1-4A18-83DE-1DAF9C870E89}" type="parTrans" cxnId="{0F7CE3D6-3D8C-44BA-B58D-98E295A97EC3}">
      <dgm:prSet/>
      <dgm:spPr/>
      <dgm:t>
        <a:bodyPr/>
        <a:lstStyle/>
        <a:p>
          <a:endParaRPr lang="it-IT"/>
        </a:p>
      </dgm:t>
    </dgm:pt>
    <dgm:pt modelId="{91275019-C6F2-4A15-8F3E-9E3310B12B38}" type="sibTrans" cxnId="{0F7CE3D6-3D8C-44BA-B58D-98E295A97EC3}">
      <dgm:prSet/>
      <dgm:spPr/>
      <dgm:t>
        <a:bodyPr/>
        <a:lstStyle/>
        <a:p>
          <a:endParaRPr lang="it-IT"/>
        </a:p>
      </dgm:t>
    </dgm:pt>
    <dgm:pt modelId="{A402910D-ECDB-4413-B753-709C5D4D15C6}">
      <dgm:prSet phldrT="[Testo]" custT="1"/>
      <dgm:spPr/>
      <dgm:t>
        <a:bodyPr/>
        <a:lstStyle/>
        <a:p>
          <a:r>
            <a:rPr lang="it-IT" sz="1400" dirty="0" smtClean="0"/>
            <a:t>…</a:t>
          </a:r>
          <a:endParaRPr lang="it-IT" sz="1400" dirty="0"/>
        </a:p>
      </dgm:t>
    </dgm:pt>
    <dgm:pt modelId="{BD18BB3E-DAA2-4BE6-96A8-28A8F138D22E}" type="parTrans" cxnId="{37F22608-CAFC-40AE-90AD-2DEC39BE802F}">
      <dgm:prSet/>
      <dgm:spPr/>
      <dgm:t>
        <a:bodyPr/>
        <a:lstStyle/>
        <a:p>
          <a:endParaRPr lang="it-IT"/>
        </a:p>
      </dgm:t>
    </dgm:pt>
    <dgm:pt modelId="{FC6CABC8-3092-4FCF-8E69-FC1EA66FF83A}" type="sibTrans" cxnId="{37F22608-CAFC-40AE-90AD-2DEC39BE802F}">
      <dgm:prSet/>
      <dgm:spPr/>
      <dgm:t>
        <a:bodyPr/>
        <a:lstStyle/>
        <a:p>
          <a:endParaRPr lang="it-IT"/>
        </a:p>
      </dgm:t>
    </dgm:pt>
    <dgm:pt modelId="{43C060D1-4003-4EA2-AA17-B164971C8009}">
      <dgm:prSet phldrT="[Testo]" custT="1"/>
      <dgm:spPr/>
      <dgm:t>
        <a:bodyPr/>
        <a:lstStyle/>
        <a:p>
          <a:r>
            <a:rPr lang="it-IT" sz="1400" dirty="0" smtClean="0"/>
            <a:t>Progettisti sociali;</a:t>
          </a:r>
          <a:endParaRPr lang="it-IT" sz="1400" dirty="0"/>
        </a:p>
      </dgm:t>
    </dgm:pt>
    <dgm:pt modelId="{ED1DC1F8-B670-4073-90FE-14BDB7806151}" type="parTrans" cxnId="{6A603DD1-69C3-4E85-B1BF-DF62BBE761D2}">
      <dgm:prSet/>
      <dgm:spPr/>
      <dgm:t>
        <a:bodyPr/>
        <a:lstStyle/>
        <a:p>
          <a:endParaRPr lang="it-IT"/>
        </a:p>
      </dgm:t>
    </dgm:pt>
    <dgm:pt modelId="{D3759885-A746-410B-8C25-3FC931ACAA48}" type="sibTrans" cxnId="{6A603DD1-69C3-4E85-B1BF-DF62BBE761D2}">
      <dgm:prSet/>
      <dgm:spPr/>
      <dgm:t>
        <a:bodyPr/>
        <a:lstStyle/>
        <a:p>
          <a:endParaRPr lang="it-IT"/>
        </a:p>
      </dgm:t>
    </dgm:pt>
    <dgm:pt modelId="{6ACB0618-4528-44FD-88BE-B431F772C6B4}">
      <dgm:prSet phldrT="[Testo]" custT="1"/>
      <dgm:spPr/>
      <dgm:t>
        <a:bodyPr/>
        <a:lstStyle/>
        <a:p>
          <a:r>
            <a:rPr lang="it-IT" sz="1400" dirty="0" smtClean="0"/>
            <a:t>Giuristi;</a:t>
          </a:r>
          <a:endParaRPr lang="it-IT" sz="1400" dirty="0"/>
        </a:p>
      </dgm:t>
    </dgm:pt>
    <dgm:pt modelId="{D7CFADFD-F078-4D4E-94BE-8E46E0BAC6AF}" type="parTrans" cxnId="{0E372975-065D-4C40-80DC-2F7A375AAAAF}">
      <dgm:prSet/>
      <dgm:spPr/>
      <dgm:t>
        <a:bodyPr/>
        <a:lstStyle/>
        <a:p>
          <a:endParaRPr lang="it-IT"/>
        </a:p>
      </dgm:t>
    </dgm:pt>
    <dgm:pt modelId="{51F107CF-B473-4BDD-833D-8B09EA80053F}" type="sibTrans" cxnId="{0E372975-065D-4C40-80DC-2F7A375AAAAF}">
      <dgm:prSet/>
      <dgm:spPr/>
      <dgm:t>
        <a:bodyPr/>
        <a:lstStyle/>
        <a:p>
          <a:endParaRPr lang="it-IT"/>
        </a:p>
      </dgm:t>
    </dgm:pt>
    <dgm:pt modelId="{2599BE8A-D960-4FFB-A22B-882DB01ED64C}">
      <dgm:prSet phldrT="[Testo]" custT="1"/>
      <dgm:spPr/>
      <dgm:t>
        <a:bodyPr/>
        <a:lstStyle/>
        <a:p>
          <a:r>
            <a:rPr lang="it-IT" sz="1400" dirty="0" smtClean="0"/>
            <a:t>insegnanti,;</a:t>
          </a:r>
          <a:endParaRPr lang="it-IT" sz="1400" dirty="0"/>
        </a:p>
      </dgm:t>
    </dgm:pt>
    <dgm:pt modelId="{F83BA5D5-56E8-4EED-B29C-49868793966D}" type="parTrans" cxnId="{6DE44A8A-59D7-4A9D-8C02-23E2060F4D3F}">
      <dgm:prSet/>
      <dgm:spPr/>
      <dgm:t>
        <a:bodyPr/>
        <a:lstStyle/>
        <a:p>
          <a:endParaRPr lang="it-IT"/>
        </a:p>
      </dgm:t>
    </dgm:pt>
    <dgm:pt modelId="{B3CDD375-D8AD-482D-BA91-20D5D58D75AD}" type="sibTrans" cxnId="{6DE44A8A-59D7-4A9D-8C02-23E2060F4D3F}">
      <dgm:prSet/>
      <dgm:spPr/>
      <dgm:t>
        <a:bodyPr/>
        <a:lstStyle/>
        <a:p>
          <a:endParaRPr lang="it-IT"/>
        </a:p>
      </dgm:t>
    </dgm:pt>
    <dgm:pt modelId="{0A09796C-3699-4F71-B718-142BCF7ED501}">
      <dgm:prSet phldrT="[Testo]" custT="1"/>
      <dgm:spPr/>
      <dgm:t>
        <a:bodyPr/>
        <a:lstStyle/>
        <a:p>
          <a:r>
            <a:rPr lang="it-IT" sz="1400" dirty="0" smtClean="0"/>
            <a:t>Docenti e ricercatori universitari;</a:t>
          </a:r>
          <a:endParaRPr lang="it-IT" sz="1400" dirty="0"/>
        </a:p>
      </dgm:t>
    </dgm:pt>
    <dgm:pt modelId="{E55069F7-E949-4F9B-A7C6-A6FD717F3B3E}" type="parTrans" cxnId="{01DACFC8-869E-495D-BFFB-D934581D1553}">
      <dgm:prSet/>
      <dgm:spPr/>
      <dgm:t>
        <a:bodyPr/>
        <a:lstStyle/>
        <a:p>
          <a:endParaRPr lang="it-IT"/>
        </a:p>
      </dgm:t>
    </dgm:pt>
    <dgm:pt modelId="{23D44731-F927-4947-A0BA-91154AB28F68}" type="sibTrans" cxnId="{01DACFC8-869E-495D-BFFB-D934581D1553}">
      <dgm:prSet/>
      <dgm:spPr/>
      <dgm:t>
        <a:bodyPr/>
        <a:lstStyle/>
        <a:p>
          <a:endParaRPr lang="it-IT"/>
        </a:p>
      </dgm:t>
    </dgm:pt>
    <dgm:pt modelId="{68DE5842-3CFA-4CB6-A497-25409C1D26F2}" type="pres">
      <dgm:prSet presAssocID="{0EFB3BB4-062C-4D2C-A6C7-493DEEBD43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FD2E0D9-4A7A-46CF-BB43-BBDF6FB106C1}" type="pres">
      <dgm:prSet presAssocID="{0EFB3BB4-062C-4D2C-A6C7-493DEEBD43E3}" presName="tSp" presStyleCnt="0"/>
      <dgm:spPr/>
    </dgm:pt>
    <dgm:pt modelId="{E78087A8-D38E-44D0-8A7E-D5F0B4B84765}" type="pres">
      <dgm:prSet presAssocID="{0EFB3BB4-062C-4D2C-A6C7-493DEEBD43E3}" presName="bSp" presStyleCnt="0"/>
      <dgm:spPr/>
    </dgm:pt>
    <dgm:pt modelId="{1014935F-DE3C-4798-9E13-CCFFBAD3D367}" type="pres">
      <dgm:prSet presAssocID="{0EFB3BB4-062C-4D2C-A6C7-493DEEBD43E3}" presName="process" presStyleCnt="0"/>
      <dgm:spPr/>
    </dgm:pt>
    <dgm:pt modelId="{F300431E-0700-4473-86DE-E173FE856EF9}" type="pres">
      <dgm:prSet presAssocID="{810D6643-D142-4646-B35B-91F474FC6E55}" presName="composite1" presStyleCnt="0"/>
      <dgm:spPr/>
    </dgm:pt>
    <dgm:pt modelId="{A754A33C-F24E-49A6-A356-559118B0B659}" type="pres">
      <dgm:prSet presAssocID="{810D6643-D142-4646-B35B-91F474FC6E55}" presName="dummyNode1" presStyleLbl="node1" presStyleIdx="0" presStyleCnt="4"/>
      <dgm:spPr/>
    </dgm:pt>
    <dgm:pt modelId="{988C3DA7-2C45-45D0-9FE0-04B259D4BCD7}" type="pres">
      <dgm:prSet presAssocID="{810D6643-D142-4646-B35B-91F474FC6E55}" presName="childNode1" presStyleLbl="bgAcc1" presStyleIdx="0" presStyleCnt="4" custScaleX="177812" custScaleY="35578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5C3710F-BC9B-454A-8B3D-E54DCD2DD53A}" type="pres">
      <dgm:prSet presAssocID="{810D6643-D142-4646-B35B-91F474FC6E55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2C2249B-B8C0-4944-8170-BD72322C6D28}" type="pres">
      <dgm:prSet presAssocID="{810D6643-D142-4646-B35B-91F474FC6E55}" presName="parentNode1" presStyleLbl="node1" presStyleIdx="0" presStyleCnt="4" custScaleX="181455" custScaleY="137279" custLinFactY="100000" custLinFactNeighborX="19687" custLinFactNeighborY="1929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79070F0-A159-4FD3-B8CA-BF920099DEDF}" type="pres">
      <dgm:prSet presAssocID="{810D6643-D142-4646-B35B-91F474FC6E55}" presName="connSite1" presStyleCnt="0"/>
      <dgm:spPr/>
    </dgm:pt>
    <dgm:pt modelId="{164153F4-012F-43ED-8D60-FA96AD8D9358}" type="pres">
      <dgm:prSet presAssocID="{AD48A4A8-34C9-49E4-B435-4F0970AE605C}" presName="Name9" presStyleLbl="sibTrans2D1" presStyleIdx="0" presStyleCnt="3"/>
      <dgm:spPr/>
      <dgm:t>
        <a:bodyPr/>
        <a:lstStyle/>
        <a:p>
          <a:endParaRPr lang="it-IT"/>
        </a:p>
      </dgm:t>
    </dgm:pt>
    <dgm:pt modelId="{6F31721A-5032-4AC0-939D-F9C88CB769DE}" type="pres">
      <dgm:prSet presAssocID="{0A943A68-D2C2-4600-B6BA-D9923743832E}" presName="composite2" presStyleCnt="0"/>
      <dgm:spPr/>
    </dgm:pt>
    <dgm:pt modelId="{1880BE5A-0FFD-46D6-B6FB-B48272B01B47}" type="pres">
      <dgm:prSet presAssocID="{0A943A68-D2C2-4600-B6BA-D9923743832E}" presName="dummyNode2" presStyleLbl="node1" presStyleIdx="0" presStyleCnt="4"/>
      <dgm:spPr/>
    </dgm:pt>
    <dgm:pt modelId="{7767B9B0-A4E8-43C6-A9AF-ED3143A31655}" type="pres">
      <dgm:prSet presAssocID="{0A943A68-D2C2-4600-B6BA-D9923743832E}" presName="childNode2" presStyleLbl="bgAcc1" presStyleIdx="1" presStyleCnt="4" custScaleX="179336" custScaleY="410970" custLinFactNeighborX="6655" custLinFactNeighborY="-1767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241086-866F-4849-BC6E-24E675085BD7}" type="pres">
      <dgm:prSet presAssocID="{0A943A68-D2C2-4600-B6BA-D9923743832E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6D49FDA-EF74-4B7F-8CEC-4D028C0F3602}" type="pres">
      <dgm:prSet presAssocID="{0A943A68-D2C2-4600-B6BA-D9923743832E}" presName="parentNode2" presStyleLbl="node1" presStyleIdx="1" presStyleCnt="4" custScaleX="192192" custScaleY="147578" custLinFactY="-100000" custLinFactNeighborX="12396" custLinFactNeighborY="-14948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12CF074-49B1-4521-9B9F-855DD0D070E1}" type="pres">
      <dgm:prSet presAssocID="{0A943A68-D2C2-4600-B6BA-D9923743832E}" presName="connSite2" presStyleCnt="0"/>
      <dgm:spPr/>
    </dgm:pt>
    <dgm:pt modelId="{4A3D16BD-8F07-4AF9-B27E-A5FAB9568C29}" type="pres">
      <dgm:prSet presAssocID="{F330EC74-4622-4692-B6AF-635F3A8E49E8}" presName="Name18" presStyleLbl="sibTrans2D1" presStyleIdx="1" presStyleCnt="3"/>
      <dgm:spPr/>
      <dgm:t>
        <a:bodyPr/>
        <a:lstStyle/>
        <a:p>
          <a:endParaRPr lang="it-IT"/>
        </a:p>
      </dgm:t>
    </dgm:pt>
    <dgm:pt modelId="{E05302A5-D2EB-4FC1-8155-A909CD3966AB}" type="pres">
      <dgm:prSet presAssocID="{29AD5321-AACE-40E0-A6BF-460397E6BC6A}" presName="composite1" presStyleCnt="0"/>
      <dgm:spPr/>
    </dgm:pt>
    <dgm:pt modelId="{A2672558-0F7F-4062-9300-536C56384627}" type="pres">
      <dgm:prSet presAssocID="{29AD5321-AACE-40E0-A6BF-460397E6BC6A}" presName="dummyNode1" presStyleLbl="node1" presStyleIdx="1" presStyleCnt="4"/>
      <dgm:spPr/>
    </dgm:pt>
    <dgm:pt modelId="{1F2991D8-D300-4D53-A827-AF8BC1CC4E5B}" type="pres">
      <dgm:prSet presAssocID="{29AD5321-AACE-40E0-A6BF-460397E6BC6A}" presName="childNode1" presStyleLbl="bgAcc1" presStyleIdx="2" presStyleCnt="4" custScaleX="174086" custScaleY="29830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62AE748-2B58-45B3-B7F2-68A7BF767800}" type="pres">
      <dgm:prSet presAssocID="{29AD5321-AACE-40E0-A6BF-460397E6BC6A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59BF029-5C68-47DA-BD87-AC1D3637026D}" type="pres">
      <dgm:prSet presAssocID="{29AD5321-AACE-40E0-A6BF-460397E6BC6A}" presName="parentNode1" presStyleLbl="node1" presStyleIdx="2" presStyleCnt="4" custScaleX="165407" custScaleY="148299" custLinFactY="63024" custLinFactNeighborX="11239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80FFC60-052B-4D3B-8B4B-4870E91B7500}" type="pres">
      <dgm:prSet presAssocID="{29AD5321-AACE-40E0-A6BF-460397E6BC6A}" presName="connSite1" presStyleCnt="0"/>
      <dgm:spPr/>
    </dgm:pt>
    <dgm:pt modelId="{7BBE4272-E521-4689-B847-5F059399801A}" type="pres">
      <dgm:prSet presAssocID="{CB0D84D2-2F66-4EF9-9F14-2D00937F7DC0}" presName="Name9" presStyleLbl="sibTrans2D1" presStyleIdx="2" presStyleCnt="3"/>
      <dgm:spPr/>
      <dgm:t>
        <a:bodyPr/>
        <a:lstStyle/>
        <a:p>
          <a:endParaRPr lang="it-IT"/>
        </a:p>
      </dgm:t>
    </dgm:pt>
    <dgm:pt modelId="{BC5471A8-1F6E-4F5C-98AA-6425934759B9}" type="pres">
      <dgm:prSet presAssocID="{8EAF9217-DD99-4DE2-A4D3-51BED98F747D}" presName="composite2" presStyleCnt="0"/>
      <dgm:spPr/>
    </dgm:pt>
    <dgm:pt modelId="{7B1C4492-E05E-47B3-9C7F-A61D43BB2F5C}" type="pres">
      <dgm:prSet presAssocID="{8EAF9217-DD99-4DE2-A4D3-51BED98F747D}" presName="dummyNode2" presStyleLbl="node1" presStyleIdx="2" presStyleCnt="4"/>
      <dgm:spPr/>
    </dgm:pt>
    <dgm:pt modelId="{CD47CE7F-3F99-4777-9DD6-F7EEFAC9EEB7}" type="pres">
      <dgm:prSet presAssocID="{8EAF9217-DD99-4DE2-A4D3-51BED98F747D}" presName="childNode2" presStyleLbl="bgAcc1" presStyleIdx="3" presStyleCnt="4">
        <dgm:presLayoutVars>
          <dgm:bulletEnabled val="1"/>
        </dgm:presLayoutVars>
      </dgm:prSet>
      <dgm:spPr/>
    </dgm:pt>
    <dgm:pt modelId="{E2D595D2-7FDD-428D-BA10-51BC4AEB112D}" type="pres">
      <dgm:prSet presAssocID="{8EAF9217-DD99-4DE2-A4D3-51BED98F747D}" presName="childNode2tx" presStyleLbl="bgAcc1" presStyleIdx="3" presStyleCnt="4">
        <dgm:presLayoutVars>
          <dgm:bulletEnabled val="1"/>
        </dgm:presLayoutVars>
      </dgm:prSet>
      <dgm:spPr/>
    </dgm:pt>
    <dgm:pt modelId="{065F3687-FE8F-4757-9202-D50CE84DD031}" type="pres">
      <dgm:prSet presAssocID="{8EAF9217-DD99-4DE2-A4D3-51BED98F747D}" presName="parentNode2" presStyleLbl="node1" presStyleIdx="3" presStyleCnt="4" custScaleX="107114" custScaleY="51710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3B7EB3D-C9C8-4642-B7EA-4EB8F499A255}" type="pres">
      <dgm:prSet presAssocID="{8EAF9217-DD99-4DE2-A4D3-51BED98F747D}" presName="connSite2" presStyleCnt="0"/>
      <dgm:spPr/>
    </dgm:pt>
  </dgm:ptLst>
  <dgm:cxnLst>
    <dgm:cxn modelId="{C0D6A45D-61F3-4513-BB54-787014A866AD}" srcId="{0A943A68-D2C2-4600-B6BA-D9923743832E}" destId="{DD5BA7A9-ACCC-4C21-854A-AEA5FADD8054}" srcOrd="0" destOrd="0" parTransId="{DA48E8B6-633C-4555-8443-199A6CD4F34C}" sibTransId="{F452BF2A-7C38-4CEE-ADAB-F8988033A70E}"/>
    <dgm:cxn modelId="{7C1B0810-3750-4C9D-82C5-7BF2C186D58C}" type="presOf" srcId="{B45D7379-D780-40F8-9F69-AF447873821C}" destId="{462AE748-2B58-45B3-B7F2-68A7BF767800}" srcOrd="1" destOrd="3" presId="urn:microsoft.com/office/officeart/2005/8/layout/hProcess4"/>
    <dgm:cxn modelId="{F137F1E4-8C8B-46B2-A96E-182DB38CB1FF}" type="presOf" srcId="{4F774FC3-2245-4916-AEB2-9F1B7012C6D0}" destId="{85C3710F-BC9B-454A-8B3D-E54DCD2DD53A}" srcOrd="1" destOrd="7" presId="urn:microsoft.com/office/officeart/2005/8/layout/hProcess4"/>
    <dgm:cxn modelId="{37292870-3081-4CE8-973D-5FB057972607}" type="presOf" srcId="{B45D7379-D780-40F8-9F69-AF447873821C}" destId="{1F2991D8-D300-4D53-A827-AF8BC1CC4E5B}" srcOrd="0" destOrd="3" presId="urn:microsoft.com/office/officeart/2005/8/layout/hProcess4"/>
    <dgm:cxn modelId="{81519F41-5010-4840-B929-574FF4D50198}" type="presOf" srcId="{4107BA1D-A3B2-410A-BE8B-68F3FD5C9CBC}" destId="{988C3DA7-2C45-45D0-9FE0-04B259D4BCD7}" srcOrd="0" destOrd="8" presId="urn:microsoft.com/office/officeart/2005/8/layout/hProcess4"/>
    <dgm:cxn modelId="{DB7E67F7-78D2-48B7-B1A2-59E0BADF6D92}" srcId="{810D6643-D142-4646-B35B-91F474FC6E55}" destId="{6FF30D76-A2EE-401F-9BC8-A069A796188F}" srcOrd="9" destOrd="0" parTransId="{F419F1A8-1D5F-48A1-AB1E-9979DB9EC3A9}" sibTransId="{4D877BEC-477D-479B-94AC-222E454062E8}"/>
    <dgm:cxn modelId="{89A0D7E0-532E-434A-B4AF-494B2ABF8F88}" type="presOf" srcId="{F915E535-D563-400D-A5B7-E70CD8FB6ECB}" destId="{7767B9B0-A4E8-43C6-A9AF-ED3143A31655}" srcOrd="0" destOrd="3" presId="urn:microsoft.com/office/officeart/2005/8/layout/hProcess4"/>
    <dgm:cxn modelId="{10A81F89-4B62-4B49-ACFB-E2C86EF44C61}" type="presOf" srcId="{204AF818-7868-4A1D-914E-8BB33730B7E8}" destId="{462AE748-2B58-45B3-B7F2-68A7BF767800}" srcOrd="1" destOrd="5" presId="urn:microsoft.com/office/officeart/2005/8/layout/hProcess4"/>
    <dgm:cxn modelId="{A7D64014-6B65-48D5-AE62-52F7963CFF1F}" srcId="{29AD5321-AACE-40E0-A6BF-460397E6BC6A}" destId="{806C47BB-1667-4FD6-87E4-D46F50DB1690}" srcOrd="2" destOrd="0" parTransId="{301B7CF5-8A27-455B-BB5B-BA36D3663D72}" sibTransId="{43A961A7-3FBE-41D5-B2E9-6C4AEE0DFCD0}"/>
    <dgm:cxn modelId="{F36AA874-DB21-426E-9486-6798C7284064}" type="presOf" srcId="{BED2D8AB-F5D6-486B-AF3B-77A8D9DDEF03}" destId="{462AE748-2B58-45B3-B7F2-68A7BF767800}" srcOrd="1" destOrd="13" presId="urn:microsoft.com/office/officeart/2005/8/layout/hProcess4"/>
    <dgm:cxn modelId="{43814757-5F58-421F-9C98-EAFA3DDBEA6A}" type="presOf" srcId="{7D085453-0C1A-46A0-81CB-CDE9BC0DEF6D}" destId="{7767B9B0-A4E8-43C6-A9AF-ED3143A31655}" srcOrd="0" destOrd="4" presId="urn:microsoft.com/office/officeart/2005/8/layout/hProcess4"/>
    <dgm:cxn modelId="{DE3BF93C-6091-4A6F-91E0-FBAF83B1042B}" type="presOf" srcId="{378C56B7-8FFA-4C00-9D0C-2F2F522B3166}" destId="{988C3DA7-2C45-45D0-9FE0-04B259D4BCD7}" srcOrd="0" destOrd="10" presId="urn:microsoft.com/office/officeart/2005/8/layout/hProcess4"/>
    <dgm:cxn modelId="{9C5D44F1-4E60-4985-B125-7C3EE6601311}" srcId="{0A943A68-D2C2-4600-B6BA-D9923743832E}" destId="{8067CF08-A31B-455E-AA7D-EF9EB7C1FBDA}" srcOrd="7" destOrd="0" parTransId="{452F5235-0ADD-4EF6-9611-6B65AEFF9614}" sibTransId="{086B410D-EDE5-42E1-BF8C-B85EEAC73945}"/>
    <dgm:cxn modelId="{C2D79041-6CF0-47DB-8F8D-8BC84016A451}" type="presOf" srcId="{6FF30D76-A2EE-401F-9BC8-A069A796188F}" destId="{85C3710F-BC9B-454A-8B3D-E54DCD2DD53A}" srcOrd="1" destOrd="9" presId="urn:microsoft.com/office/officeart/2005/8/layout/hProcess4"/>
    <dgm:cxn modelId="{F20507AE-D64C-4E30-82A0-384987F4A18F}" type="presOf" srcId="{E81B2F6A-DDBA-4364-891B-B966641C69CE}" destId="{7767B9B0-A4E8-43C6-A9AF-ED3143A31655}" srcOrd="0" destOrd="8" presId="urn:microsoft.com/office/officeart/2005/8/layout/hProcess4"/>
    <dgm:cxn modelId="{C203C22E-8460-4190-B5C5-2983DC462FEF}" type="presOf" srcId="{5C37DF41-E2F4-4704-9A8E-E5122D604BF8}" destId="{1F2991D8-D300-4D53-A827-AF8BC1CC4E5B}" srcOrd="0" destOrd="6" presId="urn:microsoft.com/office/officeart/2005/8/layout/hProcess4"/>
    <dgm:cxn modelId="{AFDBB6EE-68FA-4EA4-AFA1-C53112A311C9}" srcId="{29AD5321-AACE-40E0-A6BF-460397E6BC6A}" destId="{5E9D362A-DE68-461B-91DA-83785BC5B485}" srcOrd="7" destOrd="0" parTransId="{4B3C207B-0DCA-4416-8B85-9FF686F9E3B8}" sibTransId="{8786990E-0C6E-4E35-8C3D-526BA28D1704}"/>
    <dgm:cxn modelId="{8D32CC42-5D4B-4933-A650-12503531CAC1}" type="presOf" srcId="{5E9D362A-DE68-461B-91DA-83785BC5B485}" destId="{1F2991D8-D300-4D53-A827-AF8BC1CC4E5B}" srcOrd="0" destOrd="7" presId="urn:microsoft.com/office/officeart/2005/8/layout/hProcess4"/>
    <dgm:cxn modelId="{C5F68976-3D6B-4155-B21D-2915BA39A77C}" srcId="{0EFB3BB4-062C-4D2C-A6C7-493DEEBD43E3}" destId="{29AD5321-AACE-40E0-A6BF-460397E6BC6A}" srcOrd="2" destOrd="0" parTransId="{49A3BF9D-8F53-4DBE-B861-FAC6A0C4EBBE}" sibTransId="{CB0D84D2-2F66-4EF9-9F14-2D00937F7DC0}"/>
    <dgm:cxn modelId="{EE2E53D4-6CE5-43C9-8EAC-3EB77627B350}" type="presOf" srcId="{7D085453-0C1A-46A0-81CB-CDE9BC0DEF6D}" destId="{7A241086-866F-4849-BC6E-24E675085BD7}" srcOrd="1" destOrd="4" presId="urn:microsoft.com/office/officeart/2005/8/layout/hProcess4"/>
    <dgm:cxn modelId="{8CE9DC5E-54BA-4B0F-8C16-199ECB9B778A}" type="presOf" srcId="{0EFB3BB4-062C-4D2C-A6C7-493DEEBD43E3}" destId="{68DE5842-3CFA-4CB6-A497-25409C1D26F2}" srcOrd="0" destOrd="0" presId="urn:microsoft.com/office/officeart/2005/8/layout/hProcess4"/>
    <dgm:cxn modelId="{04E95520-9540-4BDC-A92F-DE705C2DF94E}" type="presOf" srcId="{43C060D1-4003-4EA2-AA17-B164971C8009}" destId="{1F2991D8-D300-4D53-A827-AF8BC1CC4E5B}" srcOrd="0" destOrd="8" presId="urn:microsoft.com/office/officeart/2005/8/layout/hProcess4"/>
    <dgm:cxn modelId="{33106D1F-CCBF-495F-846A-8CD59CFD2516}" type="presOf" srcId="{5BBBC994-61FF-42BF-8DCD-235D5D924F56}" destId="{7A241086-866F-4849-BC6E-24E675085BD7}" srcOrd="1" destOrd="11" presId="urn:microsoft.com/office/officeart/2005/8/layout/hProcess4"/>
    <dgm:cxn modelId="{C6839FA9-E7E4-4151-AAA9-CBF1DC037957}" srcId="{0A943A68-D2C2-4600-B6BA-D9923743832E}" destId="{D4908572-9AA9-41F4-A8C4-88C8DEA31E2F}" srcOrd="13" destOrd="0" parTransId="{6B4EA4FF-D7FB-4F7F-B6FE-4CDA4B1378E0}" sibTransId="{298748E1-5DE7-4152-B556-57FD6D5FD2CC}"/>
    <dgm:cxn modelId="{D2DD6DB7-C9E2-4497-A5E6-A20BCCBBEFFB}" type="presOf" srcId="{806C47BB-1667-4FD6-87E4-D46F50DB1690}" destId="{1F2991D8-D300-4D53-A827-AF8BC1CC4E5B}" srcOrd="0" destOrd="2" presId="urn:microsoft.com/office/officeart/2005/8/layout/hProcess4"/>
    <dgm:cxn modelId="{A2246CA1-B17F-4019-8BFF-3E51199CFCE6}" type="presOf" srcId="{A138F11E-BD44-4D59-9782-3BCDF6DFE03D}" destId="{7767B9B0-A4E8-43C6-A9AF-ED3143A31655}" srcOrd="0" destOrd="9" presId="urn:microsoft.com/office/officeart/2005/8/layout/hProcess4"/>
    <dgm:cxn modelId="{A0CC1D47-E925-4E00-889A-406BD2722659}" srcId="{0A943A68-D2C2-4600-B6BA-D9923743832E}" destId="{A138F11E-BD44-4D59-9782-3BCDF6DFE03D}" srcOrd="9" destOrd="0" parTransId="{024BEF5C-4346-48A8-9BCA-C15FC6963087}" sibTransId="{92D03014-B89A-408A-B861-7AA2B1EDCF90}"/>
    <dgm:cxn modelId="{93159A6B-24D8-451F-8607-89E4E4586921}" type="presOf" srcId="{810D6643-D142-4646-B35B-91F474FC6E55}" destId="{12C2249B-B8C0-4944-8170-BD72322C6D28}" srcOrd="0" destOrd="0" presId="urn:microsoft.com/office/officeart/2005/8/layout/hProcess4"/>
    <dgm:cxn modelId="{4CD0B19D-AEEC-4EE3-9302-29CC24A52F3F}" srcId="{810D6643-D142-4646-B35B-91F474FC6E55}" destId="{378C56B7-8FFA-4C00-9D0C-2F2F522B3166}" srcOrd="10" destOrd="0" parTransId="{42E3A784-B7EA-47D2-A5E8-80A0E78181ED}" sibTransId="{3DF5DF04-4645-4FDC-9D73-816633247212}"/>
    <dgm:cxn modelId="{4AA75F54-F7BE-47A4-ACBF-F5D14E0A7E79}" type="presOf" srcId="{E81B2F6A-DDBA-4364-891B-B966641C69CE}" destId="{7A241086-866F-4849-BC6E-24E675085BD7}" srcOrd="1" destOrd="8" presId="urn:microsoft.com/office/officeart/2005/8/layout/hProcess4"/>
    <dgm:cxn modelId="{15C4F214-92F5-47DA-8D2C-17AD407F2393}" type="presOf" srcId="{EA83A79E-11C0-4028-8461-C81C5CBB0245}" destId="{7A241086-866F-4849-BC6E-24E675085BD7}" srcOrd="1" destOrd="1" presId="urn:microsoft.com/office/officeart/2005/8/layout/hProcess4"/>
    <dgm:cxn modelId="{2287167E-E737-46D3-A14E-C972E42FAA69}" srcId="{810D6643-D142-4646-B35B-91F474FC6E55}" destId="{C64F1261-5D80-4418-9771-2D08697EEF7A}" srcOrd="1" destOrd="0" parTransId="{4DA2E928-3688-47A5-AB31-77745868CB0B}" sibTransId="{0985FE99-3D20-4614-97D5-41D5FF0227E7}"/>
    <dgm:cxn modelId="{01DACFC8-869E-495D-BFFB-D934581D1553}" srcId="{29AD5321-AACE-40E0-A6BF-460397E6BC6A}" destId="{0A09796C-3699-4F71-B718-142BCF7ED501}" srcOrd="11" destOrd="0" parTransId="{E55069F7-E949-4F9B-A7C6-A6FD717F3B3E}" sibTransId="{23D44731-F927-4947-A0BA-91154AB28F68}"/>
    <dgm:cxn modelId="{53513530-E21A-4C3C-924A-558A4BE55A7B}" type="presOf" srcId="{5B5A67BE-BED2-43BA-9E15-CACC21E3A5C7}" destId="{7A241086-866F-4849-BC6E-24E675085BD7}" srcOrd="1" destOrd="10" presId="urn:microsoft.com/office/officeart/2005/8/layout/hProcess4"/>
    <dgm:cxn modelId="{BCCF6A0E-96F1-4A88-8F6E-497F67B4AE2F}" type="presOf" srcId="{4107BA1D-A3B2-410A-BE8B-68F3FD5C9CBC}" destId="{85C3710F-BC9B-454A-8B3D-E54DCD2DD53A}" srcOrd="1" destOrd="8" presId="urn:microsoft.com/office/officeart/2005/8/layout/hProcess4"/>
    <dgm:cxn modelId="{CD81A218-54F8-41C9-A774-CB27822C6615}" type="presOf" srcId="{30D5702C-A660-4541-A8FA-7ED8FC34A44F}" destId="{988C3DA7-2C45-45D0-9FE0-04B259D4BCD7}" srcOrd="0" destOrd="6" presId="urn:microsoft.com/office/officeart/2005/8/layout/hProcess4"/>
    <dgm:cxn modelId="{BE391325-7F58-4D26-924D-482A280D905F}" type="presOf" srcId="{A402910D-ECDB-4413-B753-709C5D4D15C6}" destId="{462AE748-2B58-45B3-B7F2-68A7BF767800}" srcOrd="1" destOrd="12" presId="urn:microsoft.com/office/officeart/2005/8/layout/hProcess4"/>
    <dgm:cxn modelId="{E1295B46-D106-453A-A5D2-0D85445F37B5}" type="presOf" srcId="{30D5702C-A660-4541-A8FA-7ED8FC34A44F}" destId="{85C3710F-BC9B-454A-8B3D-E54DCD2DD53A}" srcOrd="1" destOrd="6" presId="urn:microsoft.com/office/officeart/2005/8/layout/hProcess4"/>
    <dgm:cxn modelId="{78838823-F81C-414C-9BAD-E256C870766D}" type="presOf" srcId="{43C060D1-4003-4EA2-AA17-B164971C8009}" destId="{462AE748-2B58-45B3-B7F2-68A7BF767800}" srcOrd="1" destOrd="8" presId="urn:microsoft.com/office/officeart/2005/8/layout/hProcess4"/>
    <dgm:cxn modelId="{D16E8FF7-D2A5-4F6A-BEDE-E93AE2B8A6FB}" type="presOf" srcId="{B1B7FC5D-084B-4C83-8A8D-982CA1A18BFE}" destId="{85C3710F-BC9B-454A-8B3D-E54DCD2DD53A}" srcOrd="1" destOrd="5" presId="urn:microsoft.com/office/officeart/2005/8/layout/hProcess4"/>
    <dgm:cxn modelId="{0E372975-065D-4C40-80DC-2F7A375AAAAF}" srcId="{29AD5321-AACE-40E0-A6BF-460397E6BC6A}" destId="{6ACB0618-4528-44FD-88BE-B431F772C6B4}" srcOrd="9" destOrd="0" parTransId="{D7CFADFD-F078-4D4E-94BE-8E46E0BAC6AF}" sibTransId="{51F107CF-B473-4BDD-833D-8B09EA80053F}"/>
    <dgm:cxn modelId="{58C18E58-759B-432D-8265-9109AD2E25F3}" type="presOf" srcId="{3DE50BA3-655B-45DC-9776-096F285A73C2}" destId="{988C3DA7-2C45-45D0-9FE0-04B259D4BCD7}" srcOrd="0" destOrd="0" presId="urn:microsoft.com/office/officeart/2005/8/layout/hProcess4"/>
    <dgm:cxn modelId="{28AA9264-53AD-433D-804A-F1B59CB29246}" type="presOf" srcId="{378C56B7-8FFA-4C00-9D0C-2F2F522B3166}" destId="{85C3710F-BC9B-454A-8B3D-E54DCD2DD53A}" srcOrd="1" destOrd="10" presId="urn:microsoft.com/office/officeart/2005/8/layout/hProcess4"/>
    <dgm:cxn modelId="{CA3DAEC9-0FD4-4497-ACBB-772B0FE9FB7B}" type="presOf" srcId="{CC65F9C7-EBAD-4061-91E1-3EC25FDCD63D}" destId="{1F2991D8-D300-4D53-A827-AF8BC1CC4E5B}" srcOrd="0" destOrd="1" presId="urn:microsoft.com/office/officeart/2005/8/layout/hProcess4"/>
    <dgm:cxn modelId="{703ECA85-B4C2-4BB7-A455-5C27DD2C4CBA}" type="presOf" srcId="{E04A64A1-7E5C-408E-9196-93B54F5F128F}" destId="{988C3DA7-2C45-45D0-9FE0-04B259D4BCD7}" srcOrd="0" destOrd="2" presId="urn:microsoft.com/office/officeart/2005/8/layout/hProcess4"/>
    <dgm:cxn modelId="{061A05A3-D205-4C2D-A8C9-34C2E41C240C}" srcId="{0EFB3BB4-062C-4D2C-A6C7-493DEEBD43E3}" destId="{8EAF9217-DD99-4DE2-A4D3-51BED98F747D}" srcOrd="3" destOrd="0" parTransId="{59FD8759-102C-4ECC-8FD4-A518CF2EE0BD}" sibTransId="{CA376612-034C-4DA4-A2BF-75B4471C0934}"/>
    <dgm:cxn modelId="{45872A50-B796-43BE-9475-12948A92C6F3}" srcId="{0A943A68-D2C2-4600-B6BA-D9923743832E}" destId="{F884C14E-BEAB-414D-9B90-B313667C2B2E}" srcOrd="5" destOrd="0" parTransId="{C9F537B3-D3D3-4385-873F-EF69BE30DDD2}" sibTransId="{2FAC2E0A-722A-46FF-9782-56BBA570943D}"/>
    <dgm:cxn modelId="{50DB614C-3E9B-4AD8-9994-E0D6CAF11AB4}" type="presOf" srcId="{5BBBC994-61FF-42BF-8DCD-235D5D924F56}" destId="{7767B9B0-A4E8-43C6-A9AF-ED3143A31655}" srcOrd="0" destOrd="11" presId="urn:microsoft.com/office/officeart/2005/8/layout/hProcess4"/>
    <dgm:cxn modelId="{9C368A68-5CE5-4CD5-A113-404EAA30D57B}" srcId="{29AD5321-AACE-40E0-A6BF-460397E6BC6A}" destId="{B45D7379-D780-40F8-9F69-AF447873821C}" srcOrd="3" destOrd="0" parTransId="{881ED4D3-1DF1-4016-818C-67C773BF88A7}" sibTransId="{56893A1D-546B-49D0-B7B1-C6E04B08A5DE}"/>
    <dgm:cxn modelId="{0F7CE3D6-3D8C-44BA-B58D-98E295A97EC3}" srcId="{29AD5321-AACE-40E0-A6BF-460397E6BC6A}" destId="{BED2D8AB-F5D6-486B-AF3B-77A8D9DDEF03}" srcOrd="13" destOrd="0" parTransId="{1535385A-F0F1-4A18-83DE-1DAF9C870E89}" sibTransId="{91275019-C6F2-4A15-8F3E-9E3310B12B38}"/>
    <dgm:cxn modelId="{59F432C1-9578-46D5-AA64-521DB14982EF}" type="presOf" srcId="{E04A64A1-7E5C-408E-9196-93B54F5F128F}" destId="{85C3710F-BC9B-454A-8B3D-E54DCD2DD53A}" srcOrd="1" destOrd="2" presId="urn:microsoft.com/office/officeart/2005/8/layout/hProcess4"/>
    <dgm:cxn modelId="{59C95919-C5D1-492C-ABE4-C4362BE07217}" type="presOf" srcId="{CD2A07BF-A386-4FEB-859E-95E1216A90D4}" destId="{7767B9B0-A4E8-43C6-A9AF-ED3143A31655}" srcOrd="0" destOrd="6" presId="urn:microsoft.com/office/officeart/2005/8/layout/hProcess4"/>
    <dgm:cxn modelId="{7D9C5875-75F0-49AD-B3A8-AD20DCA7EEB0}" type="presOf" srcId="{8EAF9217-DD99-4DE2-A4D3-51BED98F747D}" destId="{065F3687-FE8F-4757-9202-D50CE84DD031}" srcOrd="0" destOrd="0" presId="urn:microsoft.com/office/officeart/2005/8/layout/hProcess4"/>
    <dgm:cxn modelId="{F43B187A-0393-4518-9C12-BB34D7DF0832}" type="presOf" srcId="{CC65F9C7-EBAD-4061-91E1-3EC25FDCD63D}" destId="{462AE748-2B58-45B3-B7F2-68A7BF767800}" srcOrd="1" destOrd="1" presId="urn:microsoft.com/office/officeart/2005/8/layout/hProcess4"/>
    <dgm:cxn modelId="{664D5FB2-839A-44ED-A243-5E266BAA8B5D}" srcId="{810D6643-D142-4646-B35B-91F474FC6E55}" destId="{3DE50BA3-655B-45DC-9776-096F285A73C2}" srcOrd="0" destOrd="0" parTransId="{36773622-E8C1-47B7-BF48-1B20480E5438}" sibTransId="{89BFCD87-F1AD-44F0-A860-237FD7BA3E0C}"/>
    <dgm:cxn modelId="{60CDEA11-6F85-410F-8834-B933B05A8910}" type="presOf" srcId="{29AD5321-AACE-40E0-A6BF-460397E6BC6A}" destId="{B59BF029-5C68-47DA-BD87-AC1D3637026D}" srcOrd="0" destOrd="0" presId="urn:microsoft.com/office/officeart/2005/8/layout/hProcess4"/>
    <dgm:cxn modelId="{F3798D96-F2A5-4314-AB66-6808F6406D6D}" type="presOf" srcId="{204AF818-7868-4A1D-914E-8BB33730B7E8}" destId="{1F2991D8-D300-4D53-A827-AF8BC1CC4E5B}" srcOrd="0" destOrd="5" presId="urn:microsoft.com/office/officeart/2005/8/layout/hProcess4"/>
    <dgm:cxn modelId="{FFE717FD-BFD9-4DEF-B38D-92B03B15913A}" srcId="{810D6643-D142-4646-B35B-91F474FC6E55}" destId="{2FED4E83-8A88-4F9E-9AE5-6169B8F5FD13}" srcOrd="3" destOrd="0" parTransId="{0F2FB6FE-4403-411D-89DE-A1857A4FA971}" sibTransId="{F3647425-DA7E-49E1-AE81-F2A36E66A578}"/>
    <dgm:cxn modelId="{F20FC6E7-857A-4A8D-9A2F-77881FEF6E69}" type="presOf" srcId="{DD5BA7A9-ACCC-4C21-854A-AEA5FADD8054}" destId="{7A241086-866F-4849-BC6E-24E675085BD7}" srcOrd="1" destOrd="0" presId="urn:microsoft.com/office/officeart/2005/8/layout/hProcess4"/>
    <dgm:cxn modelId="{2347EB96-A7D8-4421-B6CF-F84BF61AF7FC}" type="presOf" srcId="{F915E535-D563-400D-A5B7-E70CD8FB6ECB}" destId="{7A241086-866F-4849-BC6E-24E675085BD7}" srcOrd="1" destOrd="3" presId="urn:microsoft.com/office/officeart/2005/8/layout/hProcess4"/>
    <dgm:cxn modelId="{E93B51C4-69A4-49A4-A2F2-D8B9575CAB0A}" type="presOf" srcId="{F330EC74-4622-4692-B6AF-635F3A8E49E8}" destId="{4A3D16BD-8F07-4AF9-B27E-A5FAB9568C29}" srcOrd="0" destOrd="0" presId="urn:microsoft.com/office/officeart/2005/8/layout/hProcess4"/>
    <dgm:cxn modelId="{14D87D22-40B4-493A-B91A-FA83F028F9F4}" srcId="{29AD5321-AACE-40E0-A6BF-460397E6BC6A}" destId="{204AF818-7868-4A1D-914E-8BB33730B7E8}" srcOrd="5" destOrd="0" parTransId="{555B6518-E1D6-49FF-8230-CEC0FCCC6477}" sibTransId="{77D19D66-4AC0-4C41-A838-036CC289F028}"/>
    <dgm:cxn modelId="{2261C72D-3E17-430A-BFBA-1592DD0AAEDB}" type="presOf" srcId="{7FA6786B-5AB0-4470-AB3D-F442DBA05F25}" destId="{988C3DA7-2C45-45D0-9FE0-04B259D4BCD7}" srcOrd="0" destOrd="4" presId="urn:microsoft.com/office/officeart/2005/8/layout/hProcess4"/>
    <dgm:cxn modelId="{ABD09751-F2FF-4F0A-B1AF-207683660B38}" type="presOf" srcId="{806C47BB-1667-4FD6-87E4-D46F50DB1690}" destId="{462AE748-2B58-45B3-B7F2-68A7BF767800}" srcOrd="1" destOrd="2" presId="urn:microsoft.com/office/officeart/2005/8/layout/hProcess4"/>
    <dgm:cxn modelId="{7F14390E-1295-46DF-A16E-9C87B4C18F62}" srcId="{29AD5321-AACE-40E0-A6BF-460397E6BC6A}" destId="{6ACEC421-628E-48F3-B68E-75DF55B67F12}" srcOrd="0" destOrd="0" parTransId="{ECD1A172-77F5-4F09-96BE-4A4AEA658C93}" sibTransId="{AEA8C5DC-6A8F-49E1-A28A-CEAD7CB64EEC}"/>
    <dgm:cxn modelId="{09F71403-65B6-4502-A2AA-B1F7442F2724}" srcId="{810D6643-D142-4646-B35B-91F474FC6E55}" destId="{B1B7FC5D-084B-4C83-8A8D-982CA1A18BFE}" srcOrd="5" destOrd="0" parTransId="{E451F65E-52F8-41A3-9D01-0CE7FC2A763B}" sibTransId="{450A77F2-9795-4B4E-8855-095F2A8100F5}"/>
    <dgm:cxn modelId="{205B3D39-20B1-4E14-8D2C-4D8E8D6DBD75}" type="presOf" srcId="{0A943A68-D2C2-4600-B6BA-D9923743832E}" destId="{96D49FDA-EF74-4B7F-8CEC-4D028C0F3602}" srcOrd="0" destOrd="0" presId="urn:microsoft.com/office/officeart/2005/8/layout/hProcess4"/>
    <dgm:cxn modelId="{D60B01ED-7864-4263-8DF2-AFDB0596334D}" srcId="{810D6643-D142-4646-B35B-91F474FC6E55}" destId="{E04A64A1-7E5C-408E-9196-93B54F5F128F}" srcOrd="2" destOrd="0" parTransId="{0588248A-31F9-4A46-B8D9-6D53D15850E4}" sibTransId="{0329C07A-BDB4-446C-B2A1-5075794EEF8E}"/>
    <dgm:cxn modelId="{21ABBC95-2DBA-44FB-93C8-121EB8734366}" type="presOf" srcId="{BED2D8AB-F5D6-486B-AF3B-77A8D9DDEF03}" destId="{1F2991D8-D300-4D53-A827-AF8BC1CC4E5B}" srcOrd="0" destOrd="13" presId="urn:microsoft.com/office/officeart/2005/8/layout/hProcess4"/>
    <dgm:cxn modelId="{708D1BD5-1EED-4E8C-8DAB-A5112C2F0203}" type="presOf" srcId="{6ACB0618-4528-44FD-88BE-B431F772C6B4}" destId="{462AE748-2B58-45B3-B7F2-68A7BF767800}" srcOrd="1" destOrd="9" presId="urn:microsoft.com/office/officeart/2005/8/layout/hProcess4"/>
    <dgm:cxn modelId="{745BF8B6-EE5B-4B3D-920D-D79FF0540EAC}" srcId="{810D6643-D142-4646-B35B-91F474FC6E55}" destId="{4F774FC3-2245-4916-AEB2-9F1B7012C6D0}" srcOrd="7" destOrd="0" parTransId="{66549328-0B3B-4FAB-9478-2F92FE557E16}" sibTransId="{BE0FDEF2-5DA7-4BF1-A0DE-289370317020}"/>
    <dgm:cxn modelId="{54857956-767D-4A75-BAC1-0E5473852F1E}" type="presOf" srcId="{2FED4E83-8A88-4F9E-9AE5-6169B8F5FD13}" destId="{85C3710F-BC9B-454A-8B3D-E54DCD2DD53A}" srcOrd="1" destOrd="3" presId="urn:microsoft.com/office/officeart/2005/8/layout/hProcess4"/>
    <dgm:cxn modelId="{359334D6-2316-4340-9CBD-3EB5C30FFA6A}" type="presOf" srcId="{2599BE8A-D960-4FFB-A22B-882DB01ED64C}" destId="{462AE748-2B58-45B3-B7F2-68A7BF767800}" srcOrd="1" destOrd="10" presId="urn:microsoft.com/office/officeart/2005/8/layout/hProcess4"/>
    <dgm:cxn modelId="{5A238DF4-B525-43F0-82FA-B36D19E5352A}" type="presOf" srcId="{CB0D84D2-2F66-4EF9-9F14-2D00937F7DC0}" destId="{7BBE4272-E521-4689-B847-5F059399801A}" srcOrd="0" destOrd="0" presId="urn:microsoft.com/office/officeart/2005/8/layout/hProcess4"/>
    <dgm:cxn modelId="{51D285EB-1F04-4EE2-B702-C70A5F11FCF0}" type="presOf" srcId="{F884C14E-BEAB-414D-9B90-B313667C2B2E}" destId="{7767B9B0-A4E8-43C6-A9AF-ED3143A31655}" srcOrd="0" destOrd="5" presId="urn:microsoft.com/office/officeart/2005/8/layout/hProcess4"/>
    <dgm:cxn modelId="{6DE44A8A-59D7-4A9D-8C02-23E2060F4D3F}" srcId="{29AD5321-AACE-40E0-A6BF-460397E6BC6A}" destId="{2599BE8A-D960-4FFB-A22B-882DB01ED64C}" srcOrd="10" destOrd="0" parTransId="{F83BA5D5-56E8-4EED-B29C-49868793966D}" sibTransId="{B3CDD375-D8AD-482D-BA91-20D5D58D75AD}"/>
    <dgm:cxn modelId="{B387D658-26E0-4D78-B77B-9778012F4074}" type="presOf" srcId="{2FED4E83-8A88-4F9E-9AE5-6169B8F5FD13}" destId="{988C3DA7-2C45-45D0-9FE0-04B259D4BCD7}" srcOrd="0" destOrd="3" presId="urn:microsoft.com/office/officeart/2005/8/layout/hProcess4"/>
    <dgm:cxn modelId="{77F09718-C17F-41DA-B651-12A533A9B5FE}" type="presOf" srcId="{C64F1261-5D80-4418-9771-2D08697EEF7A}" destId="{85C3710F-BC9B-454A-8B3D-E54DCD2DD53A}" srcOrd="1" destOrd="1" presId="urn:microsoft.com/office/officeart/2005/8/layout/hProcess4"/>
    <dgm:cxn modelId="{1FCED8D4-C083-48B7-8133-593D0E2FCA9C}" type="presOf" srcId="{5B5A67BE-BED2-43BA-9E15-CACC21E3A5C7}" destId="{7767B9B0-A4E8-43C6-A9AF-ED3143A31655}" srcOrd="0" destOrd="10" presId="urn:microsoft.com/office/officeart/2005/8/layout/hProcess4"/>
    <dgm:cxn modelId="{97FF3F03-EEAE-4D2E-9130-71D33B3F873A}" type="presOf" srcId="{C64F1261-5D80-4418-9771-2D08697EEF7A}" destId="{988C3DA7-2C45-45D0-9FE0-04B259D4BCD7}" srcOrd="0" destOrd="1" presId="urn:microsoft.com/office/officeart/2005/8/layout/hProcess4"/>
    <dgm:cxn modelId="{8FB43CD2-5268-44ED-BE20-E07C44569658}" srcId="{0A943A68-D2C2-4600-B6BA-D9923743832E}" destId="{5BBBC994-61FF-42BF-8DCD-235D5D924F56}" srcOrd="11" destOrd="0" parTransId="{D756E403-0E76-49C4-B8CB-9D2D392A6A18}" sibTransId="{D91A0E28-D08E-4288-860B-A604743BD69B}"/>
    <dgm:cxn modelId="{28433C6D-9025-430A-9579-1B5068312431}" type="presOf" srcId="{4F774FC3-2245-4916-AEB2-9F1B7012C6D0}" destId="{988C3DA7-2C45-45D0-9FE0-04B259D4BCD7}" srcOrd="0" destOrd="7" presId="urn:microsoft.com/office/officeart/2005/8/layout/hProcess4"/>
    <dgm:cxn modelId="{FEF44F9A-6968-4476-A4A8-27134BF6E310}" srcId="{0A943A68-D2C2-4600-B6BA-D9923743832E}" destId="{E81B2F6A-DDBA-4364-891B-B966641C69CE}" srcOrd="8" destOrd="0" parTransId="{B31D2A67-AA4A-4E44-AB11-76FEA864B5AD}" sibTransId="{144C7A6E-ACB1-4608-853A-205F760AB297}"/>
    <dgm:cxn modelId="{882CFD89-1909-4CDE-A380-454A123408DC}" srcId="{0EFB3BB4-062C-4D2C-A6C7-493DEEBD43E3}" destId="{0A943A68-D2C2-4600-B6BA-D9923743832E}" srcOrd="1" destOrd="0" parTransId="{55322EFE-175B-4883-8E7B-1840E756701C}" sibTransId="{F330EC74-4622-4692-B6AF-635F3A8E49E8}"/>
    <dgm:cxn modelId="{B9F6CA37-3214-45B5-B0B9-628C30269030}" type="presOf" srcId="{A402910D-ECDB-4413-B753-709C5D4D15C6}" destId="{1F2991D8-D300-4D53-A827-AF8BC1CC4E5B}" srcOrd="0" destOrd="12" presId="urn:microsoft.com/office/officeart/2005/8/layout/hProcess4"/>
    <dgm:cxn modelId="{38D1F1B9-320F-4A83-9174-72F9A1A0CDDF}" type="presOf" srcId="{00C07DA0-96DC-4006-91F3-78DFC0F463CC}" destId="{7A241086-866F-4849-BC6E-24E675085BD7}" srcOrd="1" destOrd="12" presId="urn:microsoft.com/office/officeart/2005/8/layout/hProcess4"/>
    <dgm:cxn modelId="{C6B9E8A1-1017-48CA-B9B3-82BCE3AEDBFB}" type="presOf" srcId="{F884C14E-BEAB-414D-9B90-B313667C2B2E}" destId="{7A241086-866F-4849-BC6E-24E675085BD7}" srcOrd="1" destOrd="5" presId="urn:microsoft.com/office/officeart/2005/8/layout/hProcess4"/>
    <dgm:cxn modelId="{756795B1-4CBF-45B8-922F-0F3E18BF218B}" type="presOf" srcId="{D4908572-9AA9-41F4-A8C4-88C8DEA31E2F}" destId="{7767B9B0-A4E8-43C6-A9AF-ED3143A31655}" srcOrd="0" destOrd="13" presId="urn:microsoft.com/office/officeart/2005/8/layout/hProcess4"/>
    <dgm:cxn modelId="{0BE4E916-9B55-4B94-9545-51218DF29507}" type="presOf" srcId="{5E9D362A-DE68-461B-91DA-83785BC5B485}" destId="{462AE748-2B58-45B3-B7F2-68A7BF767800}" srcOrd="1" destOrd="7" presId="urn:microsoft.com/office/officeart/2005/8/layout/hProcess4"/>
    <dgm:cxn modelId="{F95C6118-8746-4667-AF61-419E47DFF08B}" type="presOf" srcId="{5C37DF41-E2F4-4704-9A8E-E5122D604BF8}" destId="{462AE748-2B58-45B3-B7F2-68A7BF767800}" srcOrd="1" destOrd="6" presId="urn:microsoft.com/office/officeart/2005/8/layout/hProcess4"/>
    <dgm:cxn modelId="{6758567A-8E6D-4303-9880-4A7320C187BF}" srcId="{29AD5321-AACE-40E0-A6BF-460397E6BC6A}" destId="{BAD969BF-BA2B-4358-A571-1380C6DBA80C}" srcOrd="4" destOrd="0" parTransId="{2F24989A-D633-4723-AE04-38B514FFEBE9}" sibTransId="{77630093-D799-42A5-B1B5-CA10636C07E5}"/>
    <dgm:cxn modelId="{F6C827AA-6A21-46FE-9D24-51AC7DD4B71C}" type="presOf" srcId="{7FA6786B-5AB0-4470-AB3D-F442DBA05F25}" destId="{85C3710F-BC9B-454A-8B3D-E54DCD2DD53A}" srcOrd="1" destOrd="4" presId="urn:microsoft.com/office/officeart/2005/8/layout/hProcess4"/>
    <dgm:cxn modelId="{33A7DE7F-CF3E-4676-9BD7-588CAFA98153}" type="presOf" srcId="{EA83A79E-11C0-4028-8461-C81C5CBB0245}" destId="{7767B9B0-A4E8-43C6-A9AF-ED3143A31655}" srcOrd="0" destOrd="1" presId="urn:microsoft.com/office/officeart/2005/8/layout/hProcess4"/>
    <dgm:cxn modelId="{9C1B5118-AF31-4EF4-9AE3-D599F4F9B5D3}" type="presOf" srcId="{CD2A07BF-A386-4FEB-859E-95E1216A90D4}" destId="{7A241086-866F-4849-BC6E-24E675085BD7}" srcOrd="1" destOrd="6" presId="urn:microsoft.com/office/officeart/2005/8/layout/hProcess4"/>
    <dgm:cxn modelId="{795869E2-6034-487C-9CE4-30E990EE7852}" type="presOf" srcId="{AD48A4A8-34C9-49E4-B435-4F0970AE605C}" destId="{164153F4-012F-43ED-8D60-FA96AD8D9358}" srcOrd="0" destOrd="0" presId="urn:microsoft.com/office/officeart/2005/8/layout/hProcess4"/>
    <dgm:cxn modelId="{8F624A60-DAAC-45A5-827B-F7ED38BE202A}" srcId="{810D6643-D142-4646-B35B-91F474FC6E55}" destId="{7FA6786B-5AB0-4470-AB3D-F442DBA05F25}" srcOrd="4" destOrd="0" parTransId="{6EEA2279-41D3-4356-A7B3-6C2226E14D5E}" sibTransId="{C5845494-E165-4A17-95E5-850264E4D60E}"/>
    <dgm:cxn modelId="{3CC0F14C-1352-4A24-9840-41E8E4288A56}" type="presOf" srcId="{0A09796C-3699-4F71-B718-142BCF7ED501}" destId="{1F2991D8-D300-4D53-A827-AF8BC1CC4E5B}" srcOrd="0" destOrd="11" presId="urn:microsoft.com/office/officeart/2005/8/layout/hProcess4"/>
    <dgm:cxn modelId="{A021CF84-30FB-4F6A-ACF6-A0D638157CD9}" type="presOf" srcId="{D63B0DA1-72EF-4E32-9F87-7DF61D301451}" destId="{7767B9B0-A4E8-43C6-A9AF-ED3143A31655}" srcOrd="0" destOrd="2" presId="urn:microsoft.com/office/officeart/2005/8/layout/hProcess4"/>
    <dgm:cxn modelId="{5990A9DD-C6E7-4411-809C-E23D9FDF8BD4}" srcId="{29AD5321-AACE-40E0-A6BF-460397E6BC6A}" destId="{CC65F9C7-EBAD-4061-91E1-3EC25FDCD63D}" srcOrd="1" destOrd="0" parTransId="{9613EA61-F22E-4CD9-9C04-7FFF27027638}" sibTransId="{A5747982-BF74-4AAD-BCA1-152DEAD1C064}"/>
    <dgm:cxn modelId="{9F2D6082-D3E2-4408-BD01-D8F9AEC753E8}" type="presOf" srcId="{6ACEC421-628E-48F3-B68E-75DF55B67F12}" destId="{1F2991D8-D300-4D53-A827-AF8BC1CC4E5B}" srcOrd="0" destOrd="0" presId="urn:microsoft.com/office/officeart/2005/8/layout/hProcess4"/>
    <dgm:cxn modelId="{99319B39-3BBF-408F-8977-89641AEF2CD4}" srcId="{810D6643-D142-4646-B35B-91F474FC6E55}" destId="{4107BA1D-A3B2-410A-BE8B-68F3FD5C9CBC}" srcOrd="8" destOrd="0" parTransId="{DB100CA2-6994-41A4-BD1F-2BBDBA958ED6}" sibTransId="{63451F02-F213-413E-A222-A39C7633BEFE}"/>
    <dgm:cxn modelId="{6C8412F1-D86E-440E-A6A4-B81FF8B4C4CA}" type="presOf" srcId="{6FF30D76-A2EE-401F-9BC8-A069A796188F}" destId="{988C3DA7-2C45-45D0-9FE0-04B259D4BCD7}" srcOrd="0" destOrd="9" presId="urn:microsoft.com/office/officeart/2005/8/layout/hProcess4"/>
    <dgm:cxn modelId="{37F22608-CAFC-40AE-90AD-2DEC39BE802F}" srcId="{29AD5321-AACE-40E0-A6BF-460397E6BC6A}" destId="{A402910D-ECDB-4413-B753-709C5D4D15C6}" srcOrd="12" destOrd="0" parTransId="{BD18BB3E-DAA2-4BE6-96A8-28A8F138D22E}" sibTransId="{FC6CABC8-3092-4FCF-8E69-FC1EA66FF83A}"/>
    <dgm:cxn modelId="{E13174EF-7389-4E80-80F4-F027501267C6}" srcId="{0EFB3BB4-062C-4D2C-A6C7-493DEEBD43E3}" destId="{810D6643-D142-4646-B35B-91F474FC6E55}" srcOrd="0" destOrd="0" parTransId="{A787A44B-D6C6-4FC4-A87D-59D24DF27391}" sibTransId="{AD48A4A8-34C9-49E4-B435-4F0970AE605C}"/>
    <dgm:cxn modelId="{2C1DFD0E-DC14-4A8F-A001-7D09DF9FBEEE}" srcId="{0A943A68-D2C2-4600-B6BA-D9923743832E}" destId="{5B5A67BE-BED2-43BA-9E15-CACC21E3A5C7}" srcOrd="10" destOrd="0" parTransId="{34B7690F-38DA-49C9-8132-603CA11792F5}" sibTransId="{6DC34112-6C5F-41CE-BB78-E2E891CD4E62}"/>
    <dgm:cxn modelId="{94B73847-7319-411D-822A-99C7EFF5F66C}" srcId="{0A943A68-D2C2-4600-B6BA-D9923743832E}" destId="{F915E535-D563-400D-A5B7-E70CD8FB6ECB}" srcOrd="3" destOrd="0" parTransId="{D515FB1B-2763-4F01-ABAF-D11B38A5A96F}" sibTransId="{78FF51AC-A4A6-41F4-A6E7-0F14D3610C31}"/>
    <dgm:cxn modelId="{3BF0246F-2FF1-4F31-B8AC-8D3521D2640A}" type="presOf" srcId="{BAD969BF-BA2B-4358-A571-1380C6DBA80C}" destId="{1F2991D8-D300-4D53-A827-AF8BC1CC4E5B}" srcOrd="0" destOrd="4" presId="urn:microsoft.com/office/officeart/2005/8/layout/hProcess4"/>
    <dgm:cxn modelId="{5EABEC77-1F8C-4105-8B7A-B3B7D1A2911E}" type="presOf" srcId="{BAD969BF-BA2B-4358-A571-1380C6DBA80C}" destId="{462AE748-2B58-45B3-B7F2-68A7BF767800}" srcOrd="1" destOrd="4" presId="urn:microsoft.com/office/officeart/2005/8/layout/hProcess4"/>
    <dgm:cxn modelId="{7BAB3FA3-7759-4867-8C7C-A011FB807E06}" type="presOf" srcId="{DD5BA7A9-ACCC-4C21-854A-AEA5FADD8054}" destId="{7767B9B0-A4E8-43C6-A9AF-ED3143A31655}" srcOrd="0" destOrd="0" presId="urn:microsoft.com/office/officeart/2005/8/layout/hProcess4"/>
    <dgm:cxn modelId="{08EA2B82-EC72-46EB-97F2-563316BADC13}" type="presOf" srcId="{2599BE8A-D960-4FFB-A22B-882DB01ED64C}" destId="{1F2991D8-D300-4D53-A827-AF8BC1CC4E5B}" srcOrd="0" destOrd="10" presId="urn:microsoft.com/office/officeart/2005/8/layout/hProcess4"/>
    <dgm:cxn modelId="{ABB204DB-A995-4115-8FBD-23D83D7C38AE}" type="presOf" srcId="{A138F11E-BD44-4D59-9782-3BCDF6DFE03D}" destId="{7A241086-866F-4849-BC6E-24E675085BD7}" srcOrd="1" destOrd="9" presId="urn:microsoft.com/office/officeart/2005/8/layout/hProcess4"/>
    <dgm:cxn modelId="{F0460BBA-78F7-4EEE-93E3-DEDAF715E0D9}" type="presOf" srcId="{B1B7FC5D-084B-4C83-8A8D-982CA1A18BFE}" destId="{988C3DA7-2C45-45D0-9FE0-04B259D4BCD7}" srcOrd="0" destOrd="5" presId="urn:microsoft.com/office/officeart/2005/8/layout/hProcess4"/>
    <dgm:cxn modelId="{675A3D94-12CA-4C7B-8825-DF757ADA27FD}" type="presOf" srcId="{8067CF08-A31B-455E-AA7D-EF9EB7C1FBDA}" destId="{7767B9B0-A4E8-43C6-A9AF-ED3143A31655}" srcOrd="0" destOrd="7" presId="urn:microsoft.com/office/officeart/2005/8/layout/hProcess4"/>
    <dgm:cxn modelId="{989962EF-AE71-4342-875F-12BC08140E0E}" type="presOf" srcId="{00C07DA0-96DC-4006-91F3-78DFC0F463CC}" destId="{7767B9B0-A4E8-43C6-A9AF-ED3143A31655}" srcOrd="0" destOrd="12" presId="urn:microsoft.com/office/officeart/2005/8/layout/hProcess4"/>
    <dgm:cxn modelId="{5E49141E-53AF-4E51-AB08-E8A87CE646C1}" type="presOf" srcId="{0A09796C-3699-4F71-B718-142BCF7ED501}" destId="{462AE748-2B58-45B3-B7F2-68A7BF767800}" srcOrd="1" destOrd="11" presId="urn:microsoft.com/office/officeart/2005/8/layout/hProcess4"/>
    <dgm:cxn modelId="{F8445724-80C2-48FD-A32E-4155D629545C}" srcId="{0A943A68-D2C2-4600-B6BA-D9923743832E}" destId="{D63B0DA1-72EF-4E32-9F87-7DF61D301451}" srcOrd="2" destOrd="0" parTransId="{CECE320D-6E8A-41CA-AE9A-A19F9BF6AF8D}" sibTransId="{AD24E7F0-AF9D-4F74-9711-1D86A006CEF4}"/>
    <dgm:cxn modelId="{70744445-44D9-4131-8986-FDBC114150AA}" srcId="{0A943A68-D2C2-4600-B6BA-D9923743832E}" destId="{00C07DA0-96DC-4006-91F3-78DFC0F463CC}" srcOrd="12" destOrd="0" parTransId="{4A2DC286-BBFC-4A9B-BDF3-F0505E2A4591}" sibTransId="{691D16BB-4D6D-483E-9C96-A31C5E1BCD15}"/>
    <dgm:cxn modelId="{1C06FF8A-A1AF-452B-9A09-7F0722D8DE53}" srcId="{0A943A68-D2C2-4600-B6BA-D9923743832E}" destId="{EA83A79E-11C0-4028-8461-C81C5CBB0245}" srcOrd="1" destOrd="0" parTransId="{F2B81839-170A-4EB3-9FA2-0F6938C6A7CD}" sibTransId="{41BB947D-0C13-42D3-A088-14CCAC4F3A06}"/>
    <dgm:cxn modelId="{9171029C-0383-423F-A0CE-2F417EEAB6A6}" srcId="{29AD5321-AACE-40E0-A6BF-460397E6BC6A}" destId="{5C37DF41-E2F4-4704-9A8E-E5122D604BF8}" srcOrd="6" destOrd="0" parTransId="{7AD04D5B-3724-4BF0-AC89-EB78650AED6F}" sibTransId="{7BD07F24-1A3C-433C-B85D-75D98601AF31}"/>
    <dgm:cxn modelId="{37C4796D-37E4-449D-8998-137BB2579EFC}" type="presOf" srcId="{3DE50BA3-655B-45DC-9776-096F285A73C2}" destId="{85C3710F-BC9B-454A-8B3D-E54DCD2DD53A}" srcOrd="1" destOrd="0" presId="urn:microsoft.com/office/officeart/2005/8/layout/hProcess4"/>
    <dgm:cxn modelId="{6A603DD1-69C3-4E85-B1BF-DF62BBE761D2}" srcId="{29AD5321-AACE-40E0-A6BF-460397E6BC6A}" destId="{43C060D1-4003-4EA2-AA17-B164971C8009}" srcOrd="8" destOrd="0" parTransId="{ED1DC1F8-B670-4073-90FE-14BDB7806151}" sibTransId="{D3759885-A746-410B-8C25-3FC931ACAA48}"/>
    <dgm:cxn modelId="{C7BEA709-5077-4950-9F3D-C59E9F39C6FA}" type="presOf" srcId="{6ACB0618-4528-44FD-88BE-B431F772C6B4}" destId="{1F2991D8-D300-4D53-A827-AF8BC1CC4E5B}" srcOrd="0" destOrd="9" presId="urn:microsoft.com/office/officeart/2005/8/layout/hProcess4"/>
    <dgm:cxn modelId="{1654D404-53D5-42B6-B177-63065A08012E}" srcId="{810D6643-D142-4646-B35B-91F474FC6E55}" destId="{30D5702C-A660-4541-A8FA-7ED8FC34A44F}" srcOrd="6" destOrd="0" parTransId="{A2152801-6D81-4C0D-BC2C-FFE0256FF542}" sibTransId="{C2327905-6AFA-4D9A-A4BC-FBFC30C33460}"/>
    <dgm:cxn modelId="{7974917F-DF3C-4BDA-AE01-8653CE8F1B88}" type="presOf" srcId="{6ACEC421-628E-48F3-B68E-75DF55B67F12}" destId="{462AE748-2B58-45B3-B7F2-68A7BF767800}" srcOrd="1" destOrd="0" presId="urn:microsoft.com/office/officeart/2005/8/layout/hProcess4"/>
    <dgm:cxn modelId="{09F9180E-2409-43DE-8C0D-0A22A43F204B}" type="presOf" srcId="{D4908572-9AA9-41F4-A8C4-88C8DEA31E2F}" destId="{7A241086-866F-4849-BC6E-24E675085BD7}" srcOrd="1" destOrd="13" presId="urn:microsoft.com/office/officeart/2005/8/layout/hProcess4"/>
    <dgm:cxn modelId="{8F8FB965-196F-4A68-BCD8-B850F2DCF4E1}" srcId="{0A943A68-D2C2-4600-B6BA-D9923743832E}" destId="{7D085453-0C1A-46A0-81CB-CDE9BC0DEF6D}" srcOrd="4" destOrd="0" parTransId="{887099B3-D2FB-412F-9CB7-34BE49EE589B}" sibTransId="{2B69F486-DF7E-4020-8057-C431797BCBDD}"/>
    <dgm:cxn modelId="{35C0CEAE-271A-4DC8-8337-C4A362727B99}" type="presOf" srcId="{D63B0DA1-72EF-4E32-9F87-7DF61D301451}" destId="{7A241086-866F-4849-BC6E-24E675085BD7}" srcOrd="1" destOrd="2" presId="urn:microsoft.com/office/officeart/2005/8/layout/hProcess4"/>
    <dgm:cxn modelId="{0E2FA5C6-ACE8-4EF7-9533-68F0CD70A89B}" srcId="{0A943A68-D2C2-4600-B6BA-D9923743832E}" destId="{CD2A07BF-A386-4FEB-859E-95E1216A90D4}" srcOrd="6" destOrd="0" parTransId="{93E6AB8E-B481-4EC5-B415-E2E6D9CC8760}" sibTransId="{FCF43913-A4F9-4059-BB39-C8B54DEEA823}"/>
    <dgm:cxn modelId="{F13202AB-08C1-434D-8FBF-8E783332DDEA}" type="presOf" srcId="{8067CF08-A31B-455E-AA7D-EF9EB7C1FBDA}" destId="{7A241086-866F-4849-BC6E-24E675085BD7}" srcOrd="1" destOrd="7" presId="urn:microsoft.com/office/officeart/2005/8/layout/hProcess4"/>
    <dgm:cxn modelId="{30F6A352-2EC8-4D0D-BBFE-6C1A61295CC2}" type="presParOf" srcId="{68DE5842-3CFA-4CB6-A497-25409C1D26F2}" destId="{EFD2E0D9-4A7A-46CF-BB43-BBDF6FB106C1}" srcOrd="0" destOrd="0" presId="urn:microsoft.com/office/officeart/2005/8/layout/hProcess4"/>
    <dgm:cxn modelId="{5FABE2C7-A613-41A7-9183-7D7D009A73D6}" type="presParOf" srcId="{68DE5842-3CFA-4CB6-A497-25409C1D26F2}" destId="{E78087A8-D38E-44D0-8A7E-D5F0B4B84765}" srcOrd="1" destOrd="0" presId="urn:microsoft.com/office/officeart/2005/8/layout/hProcess4"/>
    <dgm:cxn modelId="{F21B8E4F-A0DB-48FA-9416-B333BA7A52A9}" type="presParOf" srcId="{68DE5842-3CFA-4CB6-A497-25409C1D26F2}" destId="{1014935F-DE3C-4798-9E13-CCFFBAD3D367}" srcOrd="2" destOrd="0" presId="urn:microsoft.com/office/officeart/2005/8/layout/hProcess4"/>
    <dgm:cxn modelId="{9FE40289-ADCE-4AFC-8259-CE02EEDBD2FE}" type="presParOf" srcId="{1014935F-DE3C-4798-9E13-CCFFBAD3D367}" destId="{F300431E-0700-4473-86DE-E173FE856EF9}" srcOrd="0" destOrd="0" presId="urn:microsoft.com/office/officeart/2005/8/layout/hProcess4"/>
    <dgm:cxn modelId="{CB4A3284-41D8-4B80-93A1-6C1A56B8235F}" type="presParOf" srcId="{F300431E-0700-4473-86DE-E173FE856EF9}" destId="{A754A33C-F24E-49A6-A356-559118B0B659}" srcOrd="0" destOrd="0" presId="urn:microsoft.com/office/officeart/2005/8/layout/hProcess4"/>
    <dgm:cxn modelId="{E1C10B24-D6CB-4AE5-BC9B-2DB4D4007F5E}" type="presParOf" srcId="{F300431E-0700-4473-86DE-E173FE856EF9}" destId="{988C3DA7-2C45-45D0-9FE0-04B259D4BCD7}" srcOrd="1" destOrd="0" presId="urn:microsoft.com/office/officeart/2005/8/layout/hProcess4"/>
    <dgm:cxn modelId="{CB2CBF21-1A7F-489E-AE54-A26537E40C36}" type="presParOf" srcId="{F300431E-0700-4473-86DE-E173FE856EF9}" destId="{85C3710F-BC9B-454A-8B3D-E54DCD2DD53A}" srcOrd="2" destOrd="0" presId="urn:microsoft.com/office/officeart/2005/8/layout/hProcess4"/>
    <dgm:cxn modelId="{F9F2C75A-74B3-4AC2-9693-AB19481564BC}" type="presParOf" srcId="{F300431E-0700-4473-86DE-E173FE856EF9}" destId="{12C2249B-B8C0-4944-8170-BD72322C6D28}" srcOrd="3" destOrd="0" presId="urn:microsoft.com/office/officeart/2005/8/layout/hProcess4"/>
    <dgm:cxn modelId="{7C70172A-2415-4744-BA9C-8515083483AB}" type="presParOf" srcId="{F300431E-0700-4473-86DE-E173FE856EF9}" destId="{C79070F0-A159-4FD3-B8CA-BF920099DEDF}" srcOrd="4" destOrd="0" presId="urn:microsoft.com/office/officeart/2005/8/layout/hProcess4"/>
    <dgm:cxn modelId="{38A5FF3A-3187-44C6-B16D-A82A5E116075}" type="presParOf" srcId="{1014935F-DE3C-4798-9E13-CCFFBAD3D367}" destId="{164153F4-012F-43ED-8D60-FA96AD8D9358}" srcOrd="1" destOrd="0" presId="urn:microsoft.com/office/officeart/2005/8/layout/hProcess4"/>
    <dgm:cxn modelId="{B3CE9C79-3D27-4131-8302-598B36DF9003}" type="presParOf" srcId="{1014935F-DE3C-4798-9E13-CCFFBAD3D367}" destId="{6F31721A-5032-4AC0-939D-F9C88CB769DE}" srcOrd="2" destOrd="0" presId="urn:microsoft.com/office/officeart/2005/8/layout/hProcess4"/>
    <dgm:cxn modelId="{F36E192D-8136-4219-9E89-4D8136A2C46D}" type="presParOf" srcId="{6F31721A-5032-4AC0-939D-F9C88CB769DE}" destId="{1880BE5A-0FFD-46D6-B6FB-B48272B01B47}" srcOrd="0" destOrd="0" presId="urn:microsoft.com/office/officeart/2005/8/layout/hProcess4"/>
    <dgm:cxn modelId="{8DC0BCF1-C8D5-4614-A875-9F007940728B}" type="presParOf" srcId="{6F31721A-5032-4AC0-939D-F9C88CB769DE}" destId="{7767B9B0-A4E8-43C6-A9AF-ED3143A31655}" srcOrd="1" destOrd="0" presId="urn:microsoft.com/office/officeart/2005/8/layout/hProcess4"/>
    <dgm:cxn modelId="{CF55016D-2077-4443-A586-7298AA2080C3}" type="presParOf" srcId="{6F31721A-5032-4AC0-939D-F9C88CB769DE}" destId="{7A241086-866F-4849-BC6E-24E675085BD7}" srcOrd="2" destOrd="0" presId="urn:microsoft.com/office/officeart/2005/8/layout/hProcess4"/>
    <dgm:cxn modelId="{0A116C47-1562-4EC4-A0E5-DE1D23945CF5}" type="presParOf" srcId="{6F31721A-5032-4AC0-939D-F9C88CB769DE}" destId="{96D49FDA-EF74-4B7F-8CEC-4D028C0F3602}" srcOrd="3" destOrd="0" presId="urn:microsoft.com/office/officeart/2005/8/layout/hProcess4"/>
    <dgm:cxn modelId="{9ABCFBF0-BA31-4950-9E3C-9ABD43BC3521}" type="presParOf" srcId="{6F31721A-5032-4AC0-939D-F9C88CB769DE}" destId="{412CF074-49B1-4521-9B9F-855DD0D070E1}" srcOrd="4" destOrd="0" presId="urn:microsoft.com/office/officeart/2005/8/layout/hProcess4"/>
    <dgm:cxn modelId="{0C8B0C20-E1A7-4B4B-83BE-E5BA02FD0653}" type="presParOf" srcId="{1014935F-DE3C-4798-9E13-CCFFBAD3D367}" destId="{4A3D16BD-8F07-4AF9-B27E-A5FAB9568C29}" srcOrd="3" destOrd="0" presId="urn:microsoft.com/office/officeart/2005/8/layout/hProcess4"/>
    <dgm:cxn modelId="{1174CA97-9543-4919-8708-DBF242FCFEBB}" type="presParOf" srcId="{1014935F-DE3C-4798-9E13-CCFFBAD3D367}" destId="{E05302A5-D2EB-4FC1-8155-A909CD3966AB}" srcOrd="4" destOrd="0" presId="urn:microsoft.com/office/officeart/2005/8/layout/hProcess4"/>
    <dgm:cxn modelId="{EA16405B-3586-4574-A8A8-8DA073D9F0E8}" type="presParOf" srcId="{E05302A5-D2EB-4FC1-8155-A909CD3966AB}" destId="{A2672558-0F7F-4062-9300-536C56384627}" srcOrd="0" destOrd="0" presId="urn:microsoft.com/office/officeart/2005/8/layout/hProcess4"/>
    <dgm:cxn modelId="{F83CA725-923B-448F-AFC4-228462D76B2A}" type="presParOf" srcId="{E05302A5-D2EB-4FC1-8155-A909CD3966AB}" destId="{1F2991D8-D300-4D53-A827-AF8BC1CC4E5B}" srcOrd="1" destOrd="0" presId="urn:microsoft.com/office/officeart/2005/8/layout/hProcess4"/>
    <dgm:cxn modelId="{A101CE03-96F3-4E55-B6E9-24546FEA76AB}" type="presParOf" srcId="{E05302A5-D2EB-4FC1-8155-A909CD3966AB}" destId="{462AE748-2B58-45B3-B7F2-68A7BF767800}" srcOrd="2" destOrd="0" presId="urn:microsoft.com/office/officeart/2005/8/layout/hProcess4"/>
    <dgm:cxn modelId="{4E67CCE6-4269-470D-BFE3-7DD9D1A3D1CC}" type="presParOf" srcId="{E05302A5-D2EB-4FC1-8155-A909CD3966AB}" destId="{B59BF029-5C68-47DA-BD87-AC1D3637026D}" srcOrd="3" destOrd="0" presId="urn:microsoft.com/office/officeart/2005/8/layout/hProcess4"/>
    <dgm:cxn modelId="{0F5357C9-354E-4AF4-893B-7B4A7A67FC2C}" type="presParOf" srcId="{E05302A5-D2EB-4FC1-8155-A909CD3966AB}" destId="{880FFC60-052B-4D3B-8B4B-4870E91B7500}" srcOrd="4" destOrd="0" presId="urn:microsoft.com/office/officeart/2005/8/layout/hProcess4"/>
    <dgm:cxn modelId="{E72E97D8-37E2-4E15-8DB0-127CFF18CE44}" type="presParOf" srcId="{1014935F-DE3C-4798-9E13-CCFFBAD3D367}" destId="{7BBE4272-E521-4689-B847-5F059399801A}" srcOrd="5" destOrd="0" presId="urn:microsoft.com/office/officeart/2005/8/layout/hProcess4"/>
    <dgm:cxn modelId="{B16D87E0-A65E-4789-AF4D-68879CBB6C44}" type="presParOf" srcId="{1014935F-DE3C-4798-9E13-CCFFBAD3D367}" destId="{BC5471A8-1F6E-4F5C-98AA-6425934759B9}" srcOrd="6" destOrd="0" presId="urn:microsoft.com/office/officeart/2005/8/layout/hProcess4"/>
    <dgm:cxn modelId="{63616D6A-C806-4EB4-944F-EAF8623FBEC3}" type="presParOf" srcId="{BC5471A8-1F6E-4F5C-98AA-6425934759B9}" destId="{7B1C4492-E05E-47B3-9C7F-A61D43BB2F5C}" srcOrd="0" destOrd="0" presId="urn:microsoft.com/office/officeart/2005/8/layout/hProcess4"/>
    <dgm:cxn modelId="{A7D56F3E-614E-473B-BC1E-D4F99927643A}" type="presParOf" srcId="{BC5471A8-1F6E-4F5C-98AA-6425934759B9}" destId="{CD47CE7F-3F99-4777-9DD6-F7EEFAC9EEB7}" srcOrd="1" destOrd="0" presId="urn:microsoft.com/office/officeart/2005/8/layout/hProcess4"/>
    <dgm:cxn modelId="{D97E26B8-E486-44BE-B4AB-B6A126563E66}" type="presParOf" srcId="{BC5471A8-1F6E-4F5C-98AA-6425934759B9}" destId="{E2D595D2-7FDD-428D-BA10-51BC4AEB112D}" srcOrd="2" destOrd="0" presId="urn:microsoft.com/office/officeart/2005/8/layout/hProcess4"/>
    <dgm:cxn modelId="{1441768E-41D1-4253-9DBD-BC0ADF7BF75D}" type="presParOf" srcId="{BC5471A8-1F6E-4F5C-98AA-6425934759B9}" destId="{065F3687-FE8F-4757-9202-D50CE84DD031}" srcOrd="3" destOrd="0" presId="urn:microsoft.com/office/officeart/2005/8/layout/hProcess4"/>
    <dgm:cxn modelId="{BC9DBDB0-2D71-494D-A02E-81898C5988E9}" type="presParOf" srcId="{BC5471A8-1F6E-4F5C-98AA-6425934759B9}" destId="{73B7EB3D-C9C8-4642-B7EA-4EB8F499A25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1731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l" rtl="0">
              <a:defRPr sz="13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8" cy="511731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l" rtl="0">
              <a:defRPr sz="1300"/>
            </a:lvl1pPr>
          </a:lstStyle>
          <a:p>
            <a:pPr algn="r" rtl="0"/>
            <a:fld id="{799EDB99-7B06-436B-AD33-48E6C4505E4D}" type="datetime1">
              <a:rPr lang="it-IT" smtClean="0"/>
              <a:t>17/10/2019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8" cy="511731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l" rtl="0">
              <a:defRPr sz="13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8" cy="511731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l" rtl="0">
              <a:defRPr sz="1300"/>
            </a:lvl1pPr>
          </a:lstStyle>
          <a:p>
            <a:pPr algn="r" rtl="0"/>
            <a:fld id="{9C567D4A-04CB-4EDF-8FB1-342A02FC8EC5}" type="slidenum">
              <a:rPr lang="it-IT" smtClean="0"/>
              <a:pPr algn="r"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1731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l" rtl="0">
              <a:defRPr sz="13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8" cy="511731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r" rtl="0">
              <a:defRPr sz="1300"/>
            </a:lvl1pPr>
          </a:lstStyle>
          <a:p>
            <a:fld id="{7AC23401-2325-481A-9A68-4B203F7C1096}" type="datetime1">
              <a:rPr lang="it-IT" smtClean="0"/>
              <a:pPr/>
              <a:t>17/10/2019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6763"/>
            <a:ext cx="682148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0" tIns="49535" rIns="99070" bIns="49535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9070" tIns="49535" rIns="99070" bIns="49535" rtlCol="0"/>
          <a:lstStyle/>
          <a:p>
            <a:pPr lvl="0" rtl="0"/>
            <a:r>
              <a:rPr lang="it-IT" dirty="0" smtClean="0"/>
              <a:t>Fare clic per modificare gli stili del testo dello schema</a:t>
            </a:r>
          </a:p>
          <a:p>
            <a:pPr lvl="1" rtl="0"/>
            <a:r>
              <a:rPr lang="it-IT" dirty="0" smtClean="0"/>
              <a:t>Secondo livello</a:t>
            </a:r>
          </a:p>
          <a:p>
            <a:pPr lvl="2" rtl="0"/>
            <a:r>
              <a:rPr lang="it-IT" dirty="0" smtClean="0"/>
              <a:t>Terzo livello</a:t>
            </a:r>
          </a:p>
          <a:p>
            <a:pPr lvl="3" rtl="0"/>
            <a:r>
              <a:rPr lang="it-IT" dirty="0" smtClean="0"/>
              <a:t>Quarto livello</a:t>
            </a:r>
          </a:p>
          <a:p>
            <a:pPr lvl="4" rtl="0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8" cy="511731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l" rtl="0">
              <a:defRPr sz="13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8" cy="511731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r" rtl="0">
              <a:defRPr sz="1300"/>
            </a:lvl1pPr>
          </a:lstStyle>
          <a:p>
            <a:fld id="{2E61351F-DBB1-4664-ADA9-83BC7CB8848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2001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378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61821" indent="-293008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72032" indent="-23440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40845" indent="-23440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109658" indent="-23440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78471" indent="-234406" defTabSz="468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047284" indent="-234406" defTabSz="468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516097" indent="-234406" defTabSz="468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984909" indent="-234406" defTabSz="468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D178CD-AAC2-4C92-97AC-18AA2DB7AD53}" type="slidenum">
              <a:rPr lang="it-IT" altLang="it-IT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it-IT" altLang="it-IT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506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61821" indent="-293008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72032" indent="-23440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40845" indent="-23440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109658" indent="-23440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78471" indent="-234406" defTabSz="468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047284" indent="-234406" defTabSz="468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516097" indent="-234406" defTabSz="468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984909" indent="-234406" defTabSz="468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2FD4A6-5BFE-4E4D-85AF-1625D17B3B62}" type="slidenum">
              <a:rPr lang="it-IT" altLang="it-IT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it-IT" altLang="it-IT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607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491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61821" indent="-293008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72032" indent="-23440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40845" indent="-23440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109658" indent="-23440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78471" indent="-234406" defTabSz="468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047284" indent="-234406" defTabSz="468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516097" indent="-234406" defTabSz="468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984909" indent="-234406" defTabSz="468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EBE2A9-885F-456F-9F50-15A4635435D7}" type="slidenum">
              <a:rPr lang="it-IT" altLang="it-IT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it-IT" altLang="it-IT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014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E61351F-DBB1-4664-ADA9-83BC7CB8848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0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D331A07C-984C-4FD6-BABA-1A23AFD52F7A}" type="datetime1">
              <a:rPr lang="it-IT" smtClean="0"/>
              <a:pPr/>
              <a:t>17/10/2019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4530F47C-AC03-470D-8C26-5A5076F76D83}" type="datetime1">
              <a:rPr lang="it-IT" smtClean="0"/>
              <a:pPr/>
              <a:t>17/10/2019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3605AB5D-E577-47E9-8D6B-1979058C22B9}" type="datetime1">
              <a:rPr lang="it-IT" smtClean="0"/>
              <a:pPr/>
              <a:t>17/10/2019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3B493F45-4436-45B6-A684-DCF7F245D6E1}" type="datetime1">
              <a:rPr lang="it-IT" smtClean="0"/>
              <a:pPr/>
              <a:t>17/10/2019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00D52B1B-EF9B-4D48-8B7A-8CC1D2E53222}" type="datetime1">
              <a:rPr lang="it-IT" smtClean="0"/>
              <a:pPr/>
              <a:t>17/10/2019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F9CAD16A-E13E-47E4-8DAB-197EEA25605E}" type="datetime1">
              <a:rPr lang="it-IT" smtClean="0"/>
              <a:pPr/>
              <a:t>17/10/2019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38B9406-06E7-4776-8C15-C75C02E1AB9F}" type="datetime1">
              <a:rPr lang="it-IT" smtClean="0"/>
              <a:pPr/>
              <a:t>17/10/2019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F5D0C3D8-45F5-4B12-8416-21C570677B51}" type="datetime1">
              <a:rPr lang="it-IT" smtClean="0"/>
              <a:pPr/>
              <a:t>17/10/2019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A416DC9B-CA5C-47B1-84ED-0B4F0E5C0D32}" type="datetime1">
              <a:rPr lang="it-IT" smtClean="0"/>
              <a:pPr/>
              <a:t>17/10/2019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38BAB580-C962-4D4D-A211-FDD89A3A3966}" type="datetime1">
              <a:rPr lang="it-IT" smtClean="0"/>
              <a:pPr/>
              <a:t>17/10/2019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immagine 2" descr="Segnaposto vuoto per aggiungere un'immagine. Fare clic sul segnaposto e selezionare l'immagine che si vuole aggiungere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dirty="0" smtClean="0"/>
              <a:t>Fare clic per modificare gli stili del testo dello schema</a:t>
            </a:r>
          </a:p>
          <a:p>
            <a:pPr lvl="1" rtl="0"/>
            <a:r>
              <a:rPr lang="it-IT" dirty="0" smtClean="0"/>
              <a:t>Secondo livello</a:t>
            </a:r>
          </a:p>
          <a:p>
            <a:pPr lvl="2" rtl="0"/>
            <a:r>
              <a:rPr lang="it-IT" dirty="0" smtClean="0"/>
              <a:t>Terzo livello</a:t>
            </a:r>
          </a:p>
          <a:p>
            <a:pPr lvl="3" rtl="0"/>
            <a:r>
              <a:rPr lang="it-IT" dirty="0" smtClean="0"/>
              <a:t>Quarto livello</a:t>
            </a:r>
          </a:p>
          <a:p>
            <a:pPr lvl="4" rtl="0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7DC0554D-AD7A-449F-A196-104823FFE4EF}" type="datetime1">
              <a:rPr lang="it-IT" smtClean="0"/>
              <a:pPr/>
              <a:t>17/10/2019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3.emf"/><Relationship Id="rId4" Type="http://schemas.openxmlformats.org/officeDocument/2006/relationships/package" Target="../embeddings/Documento_di_Microsoft_Word2.doc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10417222" cy="2150368"/>
          </a:xfrm>
        </p:spPr>
        <p:txBody>
          <a:bodyPr rtlCol="0">
            <a:noAutofit/>
          </a:bodyPr>
          <a:lstStyle/>
          <a:p>
            <a:pPr algn="ctr"/>
            <a:r>
              <a:rPr lang="it-IT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norma tecnica UNI:</a:t>
            </a:r>
            <a:br>
              <a:rPr lang="it-IT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quali prospettive per la professione del sociologo?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73932" y="3717032"/>
            <a:ext cx="9544498" cy="2088231"/>
          </a:xfrm>
        </p:spPr>
        <p:txBody>
          <a:bodyPr rtlCol="0">
            <a:normAutofit/>
          </a:bodyPr>
          <a:lstStyle/>
          <a:p>
            <a:pPr algn="ctr" rtl="0"/>
            <a:r>
              <a:rPr lang="it-IT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Annamaria Perino</a:t>
            </a:r>
          </a:p>
          <a:p>
            <a:pPr algn="ctr" rtl="0"/>
            <a:r>
              <a:rPr lang="it-IT" dirty="0" smtClean="0"/>
              <a:t>Università degli Studi di Trento, DSRS</a:t>
            </a:r>
          </a:p>
          <a:p>
            <a:pPr algn="ctr" rtl="0"/>
            <a:r>
              <a:rPr lang="it-IT" i="1" dirty="0" smtClean="0"/>
              <a:t>Presidente Società Italiana di Sociologia della Salute (SISS)</a:t>
            </a:r>
          </a:p>
          <a:p>
            <a:pPr algn="ctr" rtl="0"/>
            <a:r>
              <a:rPr lang="it-IT" i="1" dirty="0" smtClean="0"/>
              <a:t>Rappresentante Associazione Italiana di Sociologia (AIS)</a:t>
            </a:r>
          </a:p>
          <a:p>
            <a:pPr algn="ctr" rtl="0"/>
            <a:r>
              <a:rPr lang="it-IT" b="1" i="1" dirty="0" smtClean="0"/>
              <a:t>Catania, 18 ottobre 2019</a:t>
            </a:r>
            <a:endParaRPr lang="it-IT" b="1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" y="0"/>
            <a:ext cx="1475360" cy="131075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4160" y="32753"/>
            <a:ext cx="1304665" cy="658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4292" y="0"/>
            <a:ext cx="2030144" cy="701101"/>
          </a:xfrm>
          <a:prstGeom prst="rect">
            <a:avLst/>
          </a:prstGeom>
        </p:spPr>
      </p:pic>
      <p:sp>
        <p:nvSpPr>
          <p:cNvPr id="9" name="AutoShape 2" descr="Risultati immagini per logo settimana della sociolo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4" descr="Risultati immagini per logo settimana della sociolog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393104"/>
            <a:ext cx="1773932" cy="1457017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4892" y="5393104"/>
            <a:ext cx="1773933" cy="14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7101" y="0"/>
            <a:ext cx="9406662" cy="815752"/>
          </a:xfrm>
        </p:spPr>
        <p:txBody>
          <a:bodyPr/>
          <a:lstStyle/>
          <a:p>
            <a:pPr algn="just">
              <a:defRPr/>
            </a:pP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     Conoscenze, abilità e competenze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39559404"/>
              </p:ext>
            </p:extLst>
          </p:nvPr>
        </p:nvGraphicFramePr>
        <p:xfrm>
          <a:off x="1487100" y="1196752"/>
          <a:ext cx="9406662" cy="5593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5554">
                  <a:extLst>
                    <a:ext uri="{9D8B030D-6E8A-4147-A177-3AD203B41FA5}"/>
                  </a:extLst>
                </a:gridCol>
                <a:gridCol w="3135554">
                  <a:extLst>
                    <a:ext uri="{9D8B030D-6E8A-4147-A177-3AD203B41FA5}"/>
                  </a:extLst>
                </a:gridCol>
                <a:gridCol w="3135554">
                  <a:extLst>
                    <a:ext uri="{9D8B030D-6E8A-4147-A177-3AD203B41FA5}"/>
                  </a:extLst>
                </a:gridCol>
              </a:tblGrid>
              <a:tr h="397859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CONOSCENZA</a:t>
                      </a:r>
                    </a:p>
                    <a:p>
                      <a:pPr algn="ctr"/>
                      <a:endParaRPr lang="it-IT" sz="1800" dirty="0"/>
                    </a:p>
                  </a:txBody>
                  <a:tcPr marL="91392" marR="91392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ABILITÁ</a:t>
                      </a:r>
                      <a:endParaRPr lang="it-IT" sz="1800" dirty="0"/>
                    </a:p>
                  </a:txBody>
                  <a:tcPr marL="91392" marR="91392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COMPETENZA</a:t>
                      </a:r>
                      <a:endParaRPr lang="it-IT" sz="1800" dirty="0"/>
                    </a:p>
                  </a:txBody>
                  <a:tcPr marL="91392" marR="91392" marT="45691" marB="45691"/>
                </a:tc>
                <a:extLst>
                  <a:ext uri="{0D108BD9-81ED-4DB2-BD59-A6C34878D82A}"/>
                </a:extLst>
              </a:tr>
              <a:tr h="4953086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Risultato</a:t>
                      </a:r>
                      <a:r>
                        <a:rPr lang="it-IT" sz="1800" baseline="0" dirty="0" smtClean="0"/>
                        <a:t> </a:t>
                      </a:r>
                      <a:r>
                        <a:rPr lang="it-IT" sz="18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dell’assimilazione di informazioni </a:t>
                      </a:r>
                      <a:r>
                        <a:rPr lang="it-IT" sz="1800" baseline="0" dirty="0" smtClean="0"/>
                        <a:t>attraverso </a:t>
                      </a:r>
                      <a:r>
                        <a:rPr lang="it-IT" sz="1800" baseline="0" dirty="0" smtClean="0">
                          <a:solidFill>
                            <a:srgbClr val="7030A0"/>
                          </a:solidFill>
                        </a:rPr>
                        <a:t>l’</a:t>
                      </a:r>
                      <a:r>
                        <a:rPr lang="it-IT" sz="1800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apprendimento</a:t>
                      </a:r>
                      <a:r>
                        <a:rPr lang="it-IT" sz="1800" baseline="0" dirty="0" smtClean="0">
                          <a:solidFill>
                            <a:srgbClr val="7030A0"/>
                          </a:solidFill>
                        </a:rPr>
                        <a:t>,</a:t>
                      </a:r>
                      <a:r>
                        <a:rPr lang="it-IT" sz="1800" baseline="0" dirty="0" smtClean="0"/>
                        <a:t> che può essere </a:t>
                      </a:r>
                      <a:r>
                        <a:rPr lang="it-IT" sz="18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formale</a:t>
                      </a:r>
                      <a:r>
                        <a:rPr lang="it-IT" sz="1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sz="1800" baseline="0" dirty="0" smtClean="0"/>
                        <a:t>(derivante da attività formative intenzionali e strutturate realizzate da enti di istruzione), </a:t>
                      </a:r>
                      <a:r>
                        <a:rPr lang="it-IT" sz="18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informale</a:t>
                      </a:r>
                      <a:r>
                        <a:rPr lang="it-IT" sz="18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it-IT" sz="1800" baseline="0" dirty="0" smtClean="0"/>
                        <a:t>(derivante da esperienze lavorative, da esperienze personali e familiari), </a:t>
                      </a:r>
                      <a:r>
                        <a:rPr lang="it-IT" sz="18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non formale</a:t>
                      </a:r>
                      <a:r>
                        <a:rPr lang="it-IT" sz="1800" b="0" baseline="0" dirty="0" smtClean="0"/>
                        <a:t> </a:t>
                      </a:r>
                      <a:r>
                        <a:rPr lang="it-IT" sz="1800" baseline="0" dirty="0" smtClean="0"/>
                        <a:t>(derivante da attività formative, intenzionali e strutturate, realizzate in ambito informale)</a:t>
                      </a:r>
                      <a:endParaRPr lang="it-IT" sz="1800" dirty="0" smtClean="0"/>
                    </a:p>
                    <a:p>
                      <a:endParaRPr lang="it-IT" sz="1800" dirty="0"/>
                    </a:p>
                  </a:txBody>
                  <a:tcPr marL="91392" marR="91392" marT="45691" marB="45691"/>
                </a:tc>
                <a:tc>
                  <a:txBody>
                    <a:bodyPr/>
                    <a:lstStyle/>
                    <a:p>
                      <a:pPr algn="ctr"/>
                      <a:endParaRPr lang="it-IT" sz="1800" dirty="0" smtClean="0"/>
                    </a:p>
                    <a:p>
                      <a:pPr algn="ctr"/>
                      <a:r>
                        <a:rPr lang="it-IT" sz="1800" dirty="0" smtClean="0"/>
                        <a:t>Capacità</a:t>
                      </a:r>
                      <a:r>
                        <a:rPr lang="it-IT" sz="1800" baseline="0" dirty="0" smtClean="0"/>
                        <a:t> di </a:t>
                      </a:r>
                      <a:r>
                        <a:rPr lang="it-IT" sz="18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applicare le conoscenze acquisite </a:t>
                      </a:r>
                      <a:r>
                        <a:rPr lang="it-IT" sz="1800" baseline="0" dirty="0" smtClean="0"/>
                        <a:t>per </a:t>
                      </a:r>
                      <a:r>
                        <a:rPr lang="it-IT" sz="1800" baseline="0" dirty="0" smtClean="0">
                          <a:solidFill>
                            <a:srgbClr val="7030A0"/>
                          </a:solidFill>
                        </a:rPr>
                        <a:t>portare a termine compiti e risolvere problemi</a:t>
                      </a:r>
                      <a:r>
                        <a:rPr lang="it-IT" sz="1800" baseline="0" dirty="0" smtClean="0"/>
                        <a:t>.</a:t>
                      </a:r>
                    </a:p>
                    <a:p>
                      <a:pPr algn="ctr"/>
                      <a:r>
                        <a:rPr lang="it-IT" sz="1800" baseline="0" dirty="0" smtClean="0"/>
                        <a:t>Si individuano: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it-IT" sz="18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Abilità cognitive </a:t>
                      </a:r>
                      <a:r>
                        <a:rPr lang="it-IT" sz="1800" baseline="0" dirty="0" smtClean="0"/>
                        <a:t>(comprendono l’uso del pensiero logico, intuitivo e creativo);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it-IT" sz="18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Abilità pratiche </a:t>
                      </a:r>
                      <a:r>
                        <a:rPr lang="it-IT" sz="1800" baseline="0" dirty="0" smtClean="0"/>
                        <a:t>(comprendono le abilità manuali e l’uso di metodi e strumenti particolari).</a:t>
                      </a:r>
                      <a:endParaRPr lang="it-IT" sz="1800" dirty="0"/>
                    </a:p>
                  </a:txBody>
                  <a:tcPr marL="91392" marR="91392" marT="45691" marB="45691"/>
                </a:tc>
                <a:tc>
                  <a:txBody>
                    <a:bodyPr/>
                    <a:lstStyle/>
                    <a:p>
                      <a:pPr algn="ctr"/>
                      <a:endParaRPr lang="it-IT" sz="1800" dirty="0" smtClean="0"/>
                    </a:p>
                    <a:p>
                      <a:pPr algn="ctr"/>
                      <a:endParaRPr lang="it-IT" sz="1800" dirty="0" smtClean="0"/>
                    </a:p>
                    <a:p>
                      <a:pPr algn="ctr"/>
                      <a:r>
                        <a:rPr lang="it-IT" sz="1800" dirty="0" smtClean="0"/>
                        <a:t>Comprovata </a:t>
                      </a:r>
                      <a:r>
                        <a:rPr lang="it-IT" sz="1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capacità di utilizzare conoscenze</a:t>
                      </a:r>
                      <a:r>
                        <a:rPr lang="it-IT" sz="1800" dirty="0" smtClean="0"/>
                        <a:t>,</a:t>
                      </a:r>
                      <a:r>
                        <a:rPr lang="it-IT" sz="1800" baseline="0" dirty="0" smtClean="0"/>
                        <a:t> </a:t>
                      </a:r>
                      <a:r>
                        <a:rPr lang="it-IT" sz="18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abilità e capacità personali</a:t>
                      </a:r>
                      <a:r>
                        <a:rPr lang="it-IT" sz="1800" baseline="0" dirty="0" smtClean="0"/>
                        <a:t> in </a:t>
                      </a:r>
                      <a:r>
                        <a:rPr lang="it-IT" sz="1800" baseline="0" dirty="0" smtClean="0">
                          <a:solidFill>
                            <a:srgbClr val="7030A0"/>
                          </a:solidFill>
                        </a:rPr>
                        <a:t>situazioni di lavoro o di studio e nello sviluppo personale e professionale</a:t>
                      </a:r>
                      <a:r>
                        <a:rPr lang="it-IT" sz="1800" baseline="0" dirty="0" smtClean="0"/>
                        <a:t>. </a:t>
                      </a:r>
                    </a:p>
                    <a:p>
                      <a:pPr algn="ctr"/>
                      <a:r>
                        <a:rPr lang="it-IT" sz="1800" baseline="0" dirty="0" smtClean="0"/>
                        <a:t>È esercitabile con un determinato grado di autonomia e responsabilità.</a:t>
                      </a:r>
                      <a:endParaRPr lang="it-IT" sz="1800" dirty="0"/>
                    </a:p>
                  </a:txBody>
                  <a:tcPr marL="91392" marR="91392" marT="45691" marB="45691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499" y="5643713"/>
            <a:ext cx="1469263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35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35217" y="332656"/>
            <a:ext cx="9850610" cy="1143000"/>
          </a:xfrm>
        </p:spPr>
        <p:txBody>
          <a:bodyPr/>
          <a:lstStyle/>
          <a:p>
            <a:pPr algn="ctr">
              <a:defRPr/>
            </a:pPr>
            <a:r>
              <a:rPr lang="it-IT" b="1" dirty="0" smtClean="0">
                <a:solidFill>
                  <a:srgbClr val="7030A0"/>
                </a:solidFill>
              </a:rPr>
              <a:t>Le differenze tra </a:t>
            </a:r>
            <a:r>
              <a:rPr lang="it-IT" b="1" dirty="0">
                <a:solidFill>
                  <a:srgbClr val="7030A0"/>
                </a:solidFill>
              </a:rPr>
              <a:t>S</a:t>
            </a:r>
            <a:r>
              <a:rPr lang="it-IT" b="1" dirty="0" smtClean="0">
                <a:solidFill>
                  <a:srgbClr val="7030A0"/>
                </a:solidFill>
              </a:rPr>
              <a:t>ociologo di base e Sociologo specialista</a:t>
            </a:r>
            <a:endParaRPr lang="it-IT" b="1" dirty="0">
              <a:solidFill>
                <a:srgbClr val="7030A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197868" y="2132856"/>
            <a:ext cx="10263215" cy="3672408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it-IT" sz="2799" b="1" dirty="0">
                <a:solidFill>
                  <a:schemeClr val="accent1">
                    <a:lumMod val="75000"/>
                  </a:schemeClr>
                </a:solidFill>
              </a:rPr>
              <a:t>Sociologo di base</a:t>
            </a:r>
            <a:r>
              <a:rPr lang="it-IT" sz="2799" dirty="0">
                <a:solidFill>
                  <a:srgbClr val="00B0F0"/>
                </a:solidFill>
              </a:rPr>
              <a:t> </a:t>
            </a:r>
            <a:r>
              <a:rPr lang="it-IT" sz="2799" dirty="0"/>
              <a:t>e sociologo specialista condividono quei compiti comuni che rappresentano la base del sapere sociologico</a:t>
            </a:r>
            <a:r>
              <a:rPr lang="it-IT" sz="2799" dirty="0" smtClean="0"/>
              <a:t>.</a:t>
            </a:r>
          </a:p>
          <a:p>
            <a:pPr marL="0" indent="0" algn="ctr">
              <a:buNone/>
              <a:defRPr/>
            </a:pPr>
            <a:endParaRPr lang="it-IT" sz="2799" dirty="0"/>
          </a:p>
          <a:p>
            <a:pPr marL="0" indent="0" algn="ctr">
              <a:buNone/>
              <a:defRPr/>
            </a:pPr>
            <a:r>
              <a:rPr lang="it-IT" sz="2799" dirty="0" smtClean="0"/>
              <a:t>Al</a:t>
            </a:r>
            <a:r>
              <a:rPr lang="it-IT" sz="2799" b="1" dirty="0" smtClean="0"/>
              <a:t> </a:t>
            </a:r>
            <a:r>
              <a:rPr lang="it-IT" sz="2799" b="1" dirty="0">
                <a:solidFill>
                  <a:schemeClr val="accent2">
                    <a:lumMod val="50000"/>
                  </a:schemeClr>
                </a:solidFill>
              </a:rPr>
              <a:t>sociologo specialista</a:t>
            </a:r>
            <a:r>
              <a:rPr lang="it-IT" sz="2799" b="1" dirty="0">
                <a:solidFill>
                  <a:srgbClr val="0070C0"/>
                </a:solidFill>
              </a:rPr>
              <a:t> </a:t>
            </a:r>
            <a:r>
              <a:rPr lang="it-IT" sz="2799" dirty="0"/>
              <a:t>sono attribuiti </a:t>
            </a:r>
            <a:r>
              <a:rPr lang="it-IT" sz="2799" u="sng" dirty="0"/>
              <a:t>compiti aggiuntivi</a:t>
            </a:r>
            <a:r>
              <a:rPr lang="it-IT" sz="2799" dirty="0"/>
              <a:t>, che fanno riferimento a conoscenze, abilità e competenze “espanse” </a:t>
            </a:r>
            <a:r>
              <a:rPr lang="it-IT" sz="2799" dirty="0" smtClean="0"/>
              <a:t>(</a:t>
            </a:r>
            <a:r>
              <a:rPr lang="it-IT" sz="2799" dirty="0"/>
              <a:t>UNI 2017).</a:t>
            </a:r>
          </a:p>
          <a:p>
            <a:pPr>
              <a:defRPr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9562" y="5703974"/>
            <a:ext cx="1469263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55412" y="381794"/>
            <a:ext cx="10151006" cy="699906"/>
          </a:xfrm>
        </p:spPr>
        <p:txBody>
          <a:bodyPr/>
          <a:lstStyle/>
          <a:p>
            <a:pPr>
              <a:defRPr/>
            </a:pPr>
            <a:r>
              <a:rPr lang="it-IT" b="1" i="1" dirty="0" smtClean="0">
                <a:solidFill>
                  <a:srgbClr val="7030A0"/>
                </a:solidFill>
              </a:rPr>
              <a:t>I compiti del Sociologo</a:t>
            </a:r>
            <a:endParaRPr lang="it-IT" b="1" i="1" dirty="0">
              <a:solidFill>
                <a:srgbClr val="7030A0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88542799"/>
              </p:ext>
            </p:extLst>
          </p:nvPr>
        </p:nvGraphicFramePr>
        <p:xfrm>
          <a:off x="1055166" y="1268759"/>
          <a:ext cx="10655871" cy="566235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880358">
                  <a:extLst>
                    <a:ext uri="{9D8B030D-6E8A-4147-A177-3AD203B41FA5}"/>
                  </a:extLst>
                </a:gridCol>
                <a:gridCol w="4429799">
                  <a:extLst>
                    <a:ext uri="{9D8B030D-6E8A-4147-A177-3AD203B41FA5}"/>
                  </a:extLst>
                </a:gridCol>
                <a:gridCol w="915915">
                  <a:extLst>
                    <a:ext uri="{9D8B030D-6E8A-4147-A177-3AD203B41FA5}"/>
                  </a:extLst>
                </a:gridCol>
                <a:gridCol w="4429799">
                  <a:extLst>
                    <a:ext uri="{9D8B030D-6E8A-4147-A177-3AD203B41FA5}"/>
                  </a:extLst>
                </a:gridCol>
              </a:tblGrid>
              <a:tr h="90892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SOCIOLOGO </a:t>
                      </a:r>
                      <a:r>
                        <a:rPr lang="it-IT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 BASE</a:t>
                      </a:r>
                      <a:endParaRPr lang="it-IT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SOCIOLOGO SPECIALISTA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735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4.2.1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</a:rPr>
                        <a:t>Individuazione e definizione delle esigenze dell’interlocutore/cliente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4.3.1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effectLst/>
                        </a:rPr>
                        <a:t>Individuazione, definizione, tematizzazione e traduzione delle esigenze dell'interlocutore/cliente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extLst>
                  <a:ext uri="{0D108BD9-81ED-4DB2-BD59-A6C34878D82A}"/>
                </a:extLst>
              </a:tr>
              <a:tr h="7801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</a:rPr>
                        <a:t>4.2.2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Studio e analisi del contesto sociale di riferimento, sulla base delle esigenze dell’interlocutore/cliente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</a:rPr>
                        <a:t>4.3.2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effectLst/>
                        </a:rPr>
                        <a:t>Studio, analisi del contesto e progettazione della ricerca sulla base delle esigenze </a:t>
                      </a:r>
                      <a:r>
                        <a:rPr lang="it-IT" sz="1400" b="1" dirty="0" smtClean="0">
                          <a:effectLst/>
                        </a:rPr>
                        <a:t>dell’interlocutore /cliente</a:t>
                      </a:r>
                      <a:r>
                        <a:rPr lang="it-IT" sz="1400" b="1" strike="sngStrike" dirty="0" smtClean="0">
                          <a:effectLst/>
                        </a:rPr>
                        <a:t>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extLst>
                  <a:ext uri="{0D108BD9-81ED-4DB2-BD59-A6C34878D82A}"/>
                </a:extLst>
              </a:tr>
              <a:tr h="7024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</a:rPr>
                        <a:t>4.2.3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Restituzione dei risultati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</a:rPr>
                        <a:t>4.3.3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i="1" dirty="0">
                          <a:effectLst/>
                        </a:rPr>
                        <a:t>Elaborazione dei dati, interpretazione </a:t>
                      </a:r>
                      <a:r>
                        <a:rPr lang="it-IT" sz="1400" b="1" dirty="0">
                          <a:effectLst/>
                        </a:rPr>
                        <a:t>e restituzione dei risultati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extLst>
                  <a:ext uri="{0D108BD9-81ED-4DB2-BD59-A6C34878D82A}"/>
                </a:extLst>
              </a:tr>
              <a:tr h="5147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</a:rPr>
                        <a:t>4.2.4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Progettazione e intervento sociale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4.3.4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effectLst/>
                        </a:rPr>
                        <a:t>Progettazione e intervento sociale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extLst>
                  <a:ext uri="{0D108BD9-81ED-4DB2-BD59-A6C34878D82A}"/>
                </a:extLst>
              </a:tr>
              <a:tr h="749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</a:rPr>
                        <a:t>4.2.5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Collaborazione e integrazione con altri professionisti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4.3.5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effectLst/>
                        </a:rPr>
                        <a:t>Collaborazione e integrazione con altri professionisti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extLst>
                  <a:ext uri="{0D108BD9-81ED-4DB2-BD59-A6C34878D82A}"/>
                </a:extLst>
              </a:tr>
              <a:tr h="5862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</a:rPr>
                        <a:t>-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</a:rPr>
                        <a:t>-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4.3.6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i="1" dirty="0">
                          <a:effectLst/>
                        </a:rPr>
                        <a:t>Verifica degli interventi - propri o altrui - posti in essere</a:t>
                      </a:r>
                      <a:endParaRPr lang="it-IT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extLst>
                  <a:ext uri="{0D108BD9-81ED-4DB2-BD59-A6C34878D82A}"/>
                </a:extLst>
              </a:tr>
              <a:tr h="5147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</a:rPr>
                        <a:t>-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</a:rPr>
                        <a:t>-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4.3.7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i="1" dirty="0">
                          <a:effectLst/>
                        </a:rPr>
                        <a:t>Trasferimento della conoscenza sociologica</a:t>
                      </a:r>
                      <a:endParaRPr lang="it-IT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9562" y="0"/>
            <a:ext cx="1469263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886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07773" y="404664"/>
            <a:ext cx="9941512" cy="1143000"/>
          </a:xfrm>
        </p:spPr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La declinazione delle conoscenze, abilità e competenze nella norma tecnica: esempi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sz="quarter" idx="4294967295"/>
          </p:nvPr>
        </p:nvGraphicFramePr>
        <p:xfrm>
          <a:off x="1207773" y="2691005"/>
          <a:ext cx="9941512" cy="39502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485378">
                  <a:extLst>
                    <a:ext uri="{9D8B030D-6E8A-4147-A177-3AD203B41FA5}"/>
                  </a:extLst>
                </a:gridCol>
                <a:gridCol w="2485378">
                  <a:extLst>
                    <a:ext uri="{9D8B030D-6E8A-4147-A177-3AD203B41FA5}"/>
                  </a:extLst>
                </a:gridCol>
                <a:gridCol w="2485378">
                  <a:extLst>
                    <a:ext uri="{9D8B030D-6E8A-4147-A177-3AD203B41FA5}"/>
                  </a:extLst>
                </a:gridCol>
                <a:gridCol w="2485378">
                  <a:extLst>
                    <a:ext uri="{9D8B030D-6E8A-4147-A177-3AD203B41FA5}"/>
                  </a:extLst>
                </a:gridCol>
              </a:tblGrid>
              <a:tr h="658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COMPITO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7" marR="68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CONOSCENZE 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7" marR="68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ABILITÀ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7" marR="68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COMPETENZE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7" marR="68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/>
                </a:extLst>
              </a:tr>
              <a:tr h="1097293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i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4.2.1 Individuazione e definizione delle esigenze dell'interlocutore/cliente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7" marR="68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K1, K2, K3, K4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7" marR="68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it-IT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S1, S2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7" marR="68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C1</a:t>
                      </a:r>
                      <a:r>
                        <a:rPr lang="en-GB" sz="1400" b="1" baseline="-250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 </a:t>
                      </a:r>
                      <a:r>
                        <a:rPr lang="en-GB" sz="14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[(K1, K2, K3, K4) ; (S1, S2)]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7" marR="68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/>
                </a:extLst>
              </a:tr>
              <a:tr h="109729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K1, K2, K3, K4, K10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7" marR="68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it-IT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S3, S4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7" marR="68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C2</a:t>
                      </a:r>
                      <a:r>
                        <a:rPr lang="en-GB" sz="1400" b="1" baseline="-25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 </a:t>
                      </a:r>
                      <a:r>
                        <a:rPr lang="en-GB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[(K1, K2, K3, K4, K10) ; (S3, S4)]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7" marR="68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/>
                </a:extLst>
              </a:tr>
              <a:tr h="109729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K1, K2, K3, K4, K10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7" marR="68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it-IT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S5, S6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7" marR="68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C3</a:t>
                      </a:r>
                      <a:r>
                        <a:rPr lang="en-GB" sz="1400" b="1" baseline="-25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en-GB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[(K1, K2, K3, K4, K10) ; (S5, S6)]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7" marR="68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1207773" y="1997448"/>
            <a:ext cx="2726399" cy="557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799" dirty="0"/>
              <a:t>COMPITO 1 </a:t>
            </a:r>
            <a:endParaRPr lang="it-IT" sz="1799" dirty="0" smtClean="0"/>
          </a:p>
          <a:p>
            <a:pPr algn="ctr">
              <a:defRPr/>
            </a:pPr>
            <a:r>
              <a:rPr lang="it-IT" sz="1799" dirty="0" smtClean="0"/>
              <a:t>SOCIOLOGO </a:t>
            </a:r>
            <a:r>
              <a:rPr lang="it-IT" sz="1799" dirty="0"/>
              <a:t>DI BASE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9562" y="1372952"/>
            <a:ext cx="1469263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7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569" y="381794"/>
            <a:ext cx="11230225" cy="1142702"/>
          </a:xfrm>
        </p:spPr>
        <p:txBody>
          <a:bodyPr/>
          <a:lstStyle/>
          <a:p>
            <a:pPr>
              <a:defRPr/>
            </a:pPr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</a:rPr>
              <a:t>Conoscenze, abilità e competenze del SOCIOLOGO SPECIALISTA per il primo compito</a:t>
            </a:r>
            <a:endParaRPr lang="it-IT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295062" y="1676857"/>
            <a:ext cx="9598700" cy="4494629"/>
          </a:xfrm>
        </p:spPr>
        <p:txBody>
          <a:bodyPr/>
          <a:lstStyle/>
          <a:p>
            <a:pPr>
              <a:defRPr/>
            </a:pPr>
            <a:endParaRPr lang="it-IT" dirty="0"/>
          </a:p>
        </p:txBody>
      </p:sp>
      <p:graphicFrame>
        <p:nvGraphicFramePr>
          <p:cNvPr id="35844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834689"/>
              </p:ext>
            </p:extLst>
          </p:nvPr>
        </p:nvGraphicFramePr>
        <p:xfrm>
          <a:off x="839569" y="1677749"/>
          <a:ext cx="11230225" cy="5180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Documento" r:id="rId3" imgW="6121400" imgH="2784999" progId="Word.Document.12">
                  <p:embed/>
                </p:oleObj>
              </mc:Choice>
              <mc:Fallback>
                <p:oleObj name="Documento" r:id="rId3" imgW="6121400" imgH="278499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569" y="1677749"/>
                        <a:ext cx="11230225" cy="5180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836" y="5025339"/>
            <a:ext cx="1469263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146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70376" y="837288"/>
            <a:ext cx="3939149" cy="3167825"/>
          </a:xfrm>
        </p:spPr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rgbClr val="FF0000"/>
                </a:solidFill>
              </a:rPr>
              <a:t>Conoscenze, abilità e competenze </a:t>
            </a:r>
            <a:r>
              <a:rPr lang="it-IT" b="1" i="1" u="sng" dirty="0" smtClean="0">
                <a:solidFill>
                  <a:srgbClr val="FF0000"/>
                </a:solidFill>
              </a:rPr>
              <a:t>espanse</a:t>
            </a:r>
            <a:r>
              <a:rPr lang="it-IT" b="1" i="1" dirty="0" smtClean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rgbClr val="FF0000"/>
                </a:solidFill>
              </a:rPr>
              <a:t>del Sociologo Specialista</a:t>
            </a:r>
            <a:br>
              <a:rPr lang="it-IT" b="1" dirty="0" smtClean="0">
                <a:solidFill>
                  <a:srgbClr val="FF0000"/>
                </a:solidFill>
              </a:rPr>
            </a:b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982407" y="334181"/>
            <a:ext cx="6483248" cy="626264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Conoscenze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approfondite</a:t>
            </a:r>
            <a:r>
              <a:rPr lang="it-IT" dirty="0" smtClean="0">
                <a:solidFill>
                  <a:srgbClr val="00B0F0"/>
                </a:solidFill>
              </a:rPr>
              <a:t>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delle principali teorie sociologiche;</a:t>
            </a:r>
          </a:p>
          <a:p>
            <a:pPr>
              <a:defRPr/>
            </a:pP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Conoscenze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approfondite</a:t>
            </a:r>
            <a:r>
              <a:rPr lang="it-IT" dirty="0" smtClean="0">
                <a:solidFill>
                  <a:srgbClr val="00B0F0"/>
                </a:solidFill>
              </a:rPr>
              <a:t>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delle tecniche e delle metodologie di ricerca;</a:t>
            </a:r>
          </a:p>
          <a:p>
            <a:pPr>
              <a:defRPr/>
            </a:pP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Conoscenze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approfondite</a:t>
            </a:r>
            <a:r>
              <a:rPr lang="it-IT" dirty="0" smtClean="0">
                <a:solidFill>
                  <a:srgbClr val="00B0F0"/>
                </a:solidFill>
              </a:rPr>
              <a:t>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delle teorie comunicative e relazionali.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r>
              <a:rPr lang="it-IT" b="1" dirty="0" smtClean="0">
                <a:solidFill>
                  <a:srgbClr val="00B050"/>
                </a:solidFill>
              </a:rPr>
              <a:t>Abilità</a:t>
            </a:r>
            <a:r>
              <a:rPr lang="it-IT" dirty="0" smtClean="0"/>
              <a:t> </a:t>
            </a:r>
            <a:r>
              <a:rPr lang="it-IT" b="1" dirty="0" smtClean="0">
                <a:solidFill>
                  <a:srgbClr val="00B050"/>
                </a:solidFill>
              </a:rPr>
              <a:t>di individuare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elementi di convergenza rispetto a un tema rilevante</a:t>
            </a:r>
            <a:r>
              <a:rPr lang="it-IT" dirty="0"/>
              <a:t>;</a:t>
            </a:r>
            <a:endParaRPr lang="it-IT" dirty="0" smtClean="0"/>
          </a:p>
          <a:p>
            <a:pPr>
              <a:defRPr/>
            </a:pPr>
            <a:r>
              <a:rPr lang="it-IT" b="1" dirty="0" smtClean="0">
                <a:solidFill>
                  <a:srgbClr val="00B050"/>
                </a:solidFill>
              </a:rPr>
              <a:t>Abilità di dichiarare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punto di vista e l’impostazione del lavoro</a:t>
            </a:r>
            <a:r>
              <a:rPr lang="it-IT" dirty="0" smtClean="0"/>
              <a:t>.</a:t>
            </a:r>
          </a:p>
          <a:p>
            <a:pPr marL="0" indent="0">
              <a:buNone/>
              <a:defRPr/>
            </a:pPr>
            <a:endParaRPr lang="it-IT" dirty="0" smtClean="0"/>
          </a:p>
          <a:p>
            <a:pPr marL="342797" indent="-342797">
              <a:defRPr/>
            </a:pPr>
            <a:r>
              <a:rPr lang="it-IT" b="1" dirty="0" smtClean="0">
                <a:solidFill>
                  <a:srgbClr val="002060"/>
                </a:solidFill>
              </a:rPr>
              <a:t>Competenza di tematizzare in maniera autonoma e responsabile</a:t>
            </a:r>
            <a:r>
              <a:rPr lang="it-IT" dirty="0" smtClean="0"/>
              <a:t>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esigenze e gli obiettivi dell’interlocutore/cliente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770376" y="4220957"/>
            <a:ext cx="4083574" cy="18711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sz="2199" b="1" dirty="0">
                <a:solidFill>
                  <a:srgbClr val="002060"/>
                </a:solidFill>
              </a:rPr>
              <a:t>COMPITO 1</a:t>
            </a:r>
          </a:p>
          <a:p>
            <a:pPr>
              <a:defRPr/>
            </a:pPr>
            <a:r>
              <a:rPr lang="it-IT" sz="2199" b="1" i="1" dirty="0">
                <a:solidFill>
                  <a:srgbClr val="002060"/>
                </a:solidFill>
              </a:rPr>
              <a:t>Individuazione e definizione, tematizzazione e traduzione delle esigenze dell’interlocutore/cliente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9562" y="0"/>
            <a:ext cx="1469263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549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569" y="124686"/>
            <a:ext cx="11220702" cy="109667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b="1" i="1" dirty="0"/>
              <a:t>Conoscenze, abilità e competenze </a:t>
            </a:r>
            <a:r>
              <a:rPr lang="it-IT" b="1" i="1" dirty="0" smtClean="0"/>
              <a:t>DEL SOCIOLOGO SPECIALISTA connesse al sesto compito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295062" y="1676857"/>
            <a:ext cx="9598700" cy="4494629"/>
          </a:xfrm>
        </p:spPr>
        <p:txBody>
          <a:bodyPr/>
          <a:lstStyle/>
          <a:p>
            <a:pPr marL="0" indent="0">
              <a:buNone/>
              <a:defRPr/>
            </a:pPr>
            <a:endParaRPr lang="it-IT" dirty="0"/>
          </a:p>
        </p:txBody>
      </p:sp>
      <p:graphicFrame>
        <p:nvGraphicFramePr>
          <p:cNvPr id="45060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016133"/>
              </p:ext>
            </p:extLst>
          </p:nvPr>
        </p:nvGraphicFramePr>
        <p:xfrm>
          <a:off x="839569" y="1412776"/>
          <a:ext cx="11220702" cy="604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Documento" r:id="rId4" imgW="6121400" imgH="2788599" progId="Word.Document.12">
                  <p:embed/>
                </p:oleObj>
              </mc:Choice>
              <mc:Fallback>
                <p:oleObj name="Documento" r:id="rId4" imgW="6121400" imgH="278859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569" y="1412776"/>
                        <a:ext cx="11220702" cy="604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836" y="5517232"/>
            <a:ext cx="1469263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668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5588" y="686514"/>
            <a:ext cx="3613796" cy="302974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b="1" dirty="0">
                <a:solidFill>
                  <a:srgbClr val="FF0000"/>
                </a:solidFill>
              </a:rPr>
              <a:t>Conoscenze, abilità e competenze </a:t>
            </a:r>
            <a:r>
              <a:rPr lang="it-IT" b="1" i="1" dirty="0" smtClean="0">
                <a:solidFill>
                  <a:srgbClr val="FF0000"/>
                </a:solidFill>
              </a:rPr>
              <a:t>aggiuntive</a:t>
            </a:r>
            <a:r>
              <a:rPr lang="it-IT" b="1" dirty="0" smtClean="0">
                <a:solidFill>
                  <a:srgbClr val="FF0000"/>
                </a:solidFill>
              </a:rPr>
              <a:t>, </a:t>
            </a:r>
            <a:r>
              <a:rPr lang="it-IT" b="1" u="sng" dirty="0" smtClean="0">
                <a:solidFill>
                  <a:srgbClr val="FF0000"/>
                </a:solidFill>
              </a:rPr>
              <a:t>esclusive</a:t>
            </a:r>
            <a:r>
              <a:rPr lang="it-IT" b="1" i="1" dirty="0" smtClean="0">
                <a:solidFill>
                  <a:srgbClr val="FF0000"/>
                </a:solidFill>
              </a:rPr>
              <a:t> </a:t>
            </a:r>
            <a:r>
              <a:rPr lang="it-IT" b="1" dirty="0">
                <a:solidFill>
                  <a:srgbClr val="FF0000"/>
                </a:solidFill>
              </a:rPr>
              <a:t>del Sociologo Specialista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839569" y="261175"/>
            <a:ext cx="6910175" cy="659593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it-IT" b="1" dirty="0" smtClean="0">
                <a:solidFill>
                  <a:schemeClr val="accent2"/>
                </a:solidFill>
              </a:rPr>
              <a:t>Conoscenza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it-IT" b="1" dirty="0" smtClean="0">
                <a:solidFill>
                  <a:schemeClr val="accent2"/>
                </a:solidFill>
              </a:rPr>
              <a:t>approfondita</a:t>
            </a:r>
            <a:r>
              <a:rPr lang="it-IT" dirty="0" smtClean="0"/>
              <a:t> 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delle teorie e degli approcci di monitoraggio e di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valutazione;</a:t>
            </a:r>
            <a:endParaRPr lang="it-IT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it-IT" b="1" dirty="0" smtClean="0">
                <a:solidFill>
                  <a:schemeClr val="accent2"/>
                </a:solidFill>
              </a:rPr>
              <a:t>Conoscenza </a:t>
            </a:r>
            <a:r>
              <a:rPr lang="it-IT" b="1" dirty="0">
                <a:solidFill>
                  <a:schemeClr val="accent2"/>
                </a:solidFill>
              </a:rPr>
              <a:t>approfondita</a:t>
            </a:r>
            <a:r>
              <a:rPr lang="it-IT" b="1" dirty="0">
                <a:solidFill>
                  <a:srgbClr val="00B0F0"/>
                </a:solidFill>
              </a:rPr>
              <a:t> 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 metodi e delle tecniche di monitoraggio e di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valutazione</a:t>
            </a:r>
            <a:r>
              <a:rPr lang="it-IT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it-IT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it-IT" b="1" dirty="0">
                <a:solidFill>
                  <a:schemeClr val="accent2"/>
                </a:solidFill>
              </a:rPr>
              <a:t>Conoscenza delle tecniche</a:t>
            </a:r>
            <a:r>
              <a:rPr lang="it-IT" b="1" dirty="0">
                <a:solidFill>
                  <a:srgbClr val="00B0F0"/>
                </a:solidFill>
              </a:rPr>
              <a:t> 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coinvolgimento delle risorse umane e di costruzione dei gruppi di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lavoro.</a:t>
            </a:r>
          </a:p>
          <a:p>
            <a:pPr>
              <a:defRPr/>
            </a:pPr>
            <a:r>
              <a:rPr lang="it-IT" b="1" dirty="0" smtClean="0">
                <a:solidFill>
                  <a:srgbClr val="00B050"/>
                </a:solidFill>
              </a:rPr>
              <a:t>Abilità </a:t>
            </a:r>
            <a:r>
              <a:rPr lang="it-IT" b="1" dirty="0">
                <a:solidFill>
                  <a:srgbClr val="00B050"/>
                </a:solidFill>
              </a:rPr>
              <a:t>di </a:t>
            </a:r>
            <a:r>
              <a:rPr lang="it-IT" b="1" dirty="0" smtClean="0">
                <a:solidFill>
                  <a:srgbClr val="00B050"/>
                </a:solidFill>
              </a:rPr>
              <a:t>individuare 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 e strumenti di monitoraggio dei progetti di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ricerca/intervento;</a:t>
            </a:r>
          </a:p>
          <a:p>
            <a:pPr>
              <a:defRPr/>
            </a:pPr>
            <a:r>
              <a:rPr lang="it-IT" b="1" dirty="0">
                <a:solidFill>
                  <a:srgbClr val="00B050"/>
                </a:solidFill>
              </a:rPr>
              <a:t>Abilità </a:t>
            </a:r>
            <a:r>
              <a:rPr lang="it-IT" b="1" dirty="0" smtClean="0">
                <a:solidFill>
                  <a:srgbClr val="00B050"/>
                </a:solidFill>
              </a:rPr>
              <a:t>di</a:t>
            </a:r>
            <a:r>
              <a:rPr lang="it-IT" dirty="0"/>
              <a:t> </a:t>
            </a:r>
            <a:r>
              <a:rPr lang="it-IT" b="1" dirty="0">
                <a:solidFill>
                  <a:srgbClr val="00B050"/>
                </a:solidFill>
              </a:rPr>
              <a:t>individuare</a:t>
            </a:r>
            <a:r>
              <a:rPr lang="it-IT" dirty="0"/>
              <a:t> 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 indicatori di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riferimento;</a:t>
            </a:r>
          </a:p>
          <a:p>
            <a:pPr>
              <a:defRPr/>
            </a:pPr>
            <a:r>
              <a:rPr lang="it-IT" b="1" dirty="0">
                <a:solidFill>
                  <a:srgbClr val="00B050"/>
                </a:solidFill>
              </a:rPr>
              <a:t>Abilità </a:t>
            </a:r>
            <a:r>
              <a:rPr lang="it-IT" b="1" dirty="0" smtClean="0">
                <a:solidFill>
                  <a:srgbClr val="00B050"/>
                </a:solidFill>
              </a:rPr>
              <a:t>di</a:t>
            </a:r>
            <a:r>
              <a:rPr lang="it-IT" dirty="0"/>
              <a:t> </a:t>
            </a:r>
            <a:r>
              <a:rPr lang="it-IT" b="1" dirty="0">
                <a:solidFill>
                  <a:srgbClr val="00B050"/>
                </a:solidFill>
              </a:rPr>
              <a:t>individuare e coinvolgere 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 stakeholder di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riferimento, nelle attività di monitoraggio;</a:t>
            </a:r>
          </a:p>
          <a:p>
            <a:pPr>
              <a:defRPr/>
            </a:pPr>
            <a:r>
              <a:rPr lang="it-IT" b="1" dirty="0">
                <a:solidFill>
                  <a:srgbClr val="00B050"/>
                </a:solidFill>
              </a:rPr>
              <a:t>Abilità di individuare 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 e strumenti di valutazione dei progetti di ricerca/intervento; </a:t>
            </a:r>
          </a:p>
          <a:p>
            <a:pPr>
              <a:defRPr/>
            </a:pPr>
            <a:r>
              <a:rPr lang="it-IT" b="1" dirty="0">
                <a:solidFill>
                  <a:srgbClr val="00B050"/>
                </a:solidFill>
              </a:rPr>
              <a:t>Abilità di individuare</a:t>
            </a:r>
            <a:r>
              <a:rPr lang="it-IT" dirty="0"/>
              <a:t> 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aree di interesse dei progetti di ricerca/intervento da valutare</a:t>
            </a:r>
            <a:r>
              <a:rPr lang="it-IT" dirty="0"/>
              <a:t>;</a:t>
            </a:r>
          </a:p>
          <a:p>
            <a:pPr>
              <a:defRPr/>
            </a:pPr>
            <a:endParaRPr lang="it-IT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it-IT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it-IT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it-IT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965588" y="4190802"/>
            <a:ext cx="3613796" cy="152360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2199" b="1" i="1" dirty="0">
                <a:solidFill>
                  <a:schemeClr val="accent6">
                    <a:lumMod val="75000"/>
                  </a:schemeClr>
                </a:solidFill>
              </a:rPr>
              <a:t>COMPITO 6</a:t>
            </a:r>
          </a:p>
          <a:p>
            <a:pPr>
              <a:defRPr/>
            </a:pPr>
            <a:r>
              <a:rPr lang="it-IT" sz="2199" b="1" i="1" dirty="0">
                <a:solidFill>
                  <a:schemeClr val="accent6">
                    <a:lumMod val="75000"/>
                  </a:schemeClr>
                </a:solidFill>
              </a:rPr>
              <a:t>Verifica degli interventi </a:t>
            </a:r>
            <a:br>
              <a:rPr lang="it-IT" sz="2199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2199" b="1" i="1" dirty="0">
                <a:solidFill>
                  <a:schemeClr val="accent6">
                    <a:lumMod val="75000"/>
                  </a:schemeClr>
                </a:solidFill>
              </a:rPr>
              <a:t>– propri o altrui – posti in essere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924" y="5714405"/>
            <a:ext cx="1473378" cy="114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04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54437" y="261176"/>
            <a:ext cx="3324946" cy="309640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b="1" dirty="0">
                <a:solidFill>
                  <a:srgbClr val="FF0000"/>
                </a:solidFill>
              </a:rPr>
              <a:t>Conoscenze, abilità e </a:t>
            </a:r>
            <a:r>
              <a:rPr lang="it-IT" b="1" dirty="0" smtClean="0">
                <a:solidFill>
                  <a:srgbClr val="FF0000"/>
                </a:solidFill>
              </a:rPr>
              <a:t>competenze </a:t>
            </a:r>
            <a:r>
              <a:rPr lang="it-IT" b="1" i="1" dirty="0" smtClean="0">
                <a:solidFill>
                  <a:srgbClr val="FF0000"/>
                </a:solidFill>
              </a:rPr>
              <a:t>aggiuntive</a:t>
            </a:r>
            <a:r>
              <a:rPr lang="it-IT" b="1" dirty="0" smtClean="0">
                <a:solidFill>
                  <a:srgbClr val="FF0000"/>
                </a:solidFill>
              </a:rPr>
              <a:t>, </a:t>
            </a:r>
            <a:r>
              <a:rPr lang="it-IT" b="1" u="sng" dirty="0">
                <a:solidFill>
                  <a:srgbClr val="FF0000"/>
                </a:solidFill>
              </a:rPr>
              <a:t>esclusive</a:t>
            </a:r>
            <a:r>
              <a:rPr lang="it-IT" b="1" i="1" dirty="0">
                <a:solidFill>
                  <a:srgbClr val="FF0000"/>
                </a:solidFill>
              </a:rPr>
              <a:t> </a:t>
            </a:r>
            <a:r>
              <a:rPr lang="it-IT" b="1" dirty="0">
                <a:solidFill>
                  <a:srgbClr val="FF0000"/>
                </a:solidFill>
              </a:rPr>
              <a:t>del Sociologo Specialista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839569" y="893"/>
            <a:ext cx="7126019" cy="68736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endParaRPr lang="it-IT" b="1" dirty="0" smtClean="0">
              <a:solidFill>
                <a:srgbClr val="00B050"/>
              </a:solidFill>
            </a:endParaRPr>
          </a:p>
          <a:p>
            <a:pPr marL="342900" indent="-342900">
              <a:defRPr/>
            </a:pPr>
            <a:r>
              <a:rPr lang="it-IT" b="1" dirty="0" smtClean="0">
                <a:solidFill>
                  <a:srgbClr val="00B050"/>
                </a:solidFill>
              </a:rPr>
              <a:t>Abilità </a:t>
            </a:r>
            <a:r>
              <a:rPr lang="it-IT" b="1" dirty="0">
                <a:solidFill>
                  <a:srgbClr val="00B050"/>
                </a:solidFill>
              </a:rPr>
              <a:t>di </a:t>
            </a:r>
            <a:r>
              <a:rPr lang="it-IT" b="1" dirty="0" smtClean="0">
                <a:solidFill>
                  <a:srgbClr val="00B050"/>
                </a:solidFill>
              </a:rPr>
              <a:t>individuare</a:t>
            </a:r>
            <a:r>
              <a:rPr lang="it-IT" dirty="0"/>
              <a:t> 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 aspetti da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valutare;</a:t>
            </a:r>
          </a:p>
          <a:p>
            <a:pPr>
              <a:defRPr/>
            </a:pPr>
            <a:r>
              <a:rPr lang="it-IT" b="1" dirty="0">
                <a:solidFill>
                  <a:srgbClr val="00B050"/>
                </a:solidFill>
              </a:rPr>
              <a:t>Abilità </a:t>
            </a:r>
            <a:r>
              <a:rPr lang="it-IT" b="1" dirty="0" smtClean="0">
                <a:solidFill>
                  <a:srgbClr val="00B050"/>
                </a:solidFill>
              </a:rPr>
              <a:t>di individuare 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coinvolgere gli stakeholder di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riferimento, nelle attività di valutazione; </a:t>
            </a:r>
            <a:endParaRPr lang="it-IT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it-IT" b="1" dirty="0">
                <a:solidFill>
                  <a:srgbClr val="00B050"/>
                </a:solidFill>
              </a:rPr>
              <a:t>Abilità di individuare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di comunicazione efficace per la restituzione dei risultati dei processi di monitoraggio e di valutazione dei progetti di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ricerca/intervento;</a:t>
            </a:r>
          </a:p>
          <a:p>
            <a:pPr>
              <a:defRPr/>
            </a:pPr>
            <a:r>
              <a:rPr lang="it-IT" b="1" dirty="0">
                <a:solidFill>
                  <a:srgbClr val="00B050"/>
                </a:solidFill>
              </a:rPr>
              <a:t>Abilità di </a:t>
            </a:r>
            <a:r>
              <a:rPr lang="it-IT" b="1" dirty="0" smtClean="0">
                <a:solidFill>
                  <a:srgbClr val="00B050"/>
                </a:solidFill>
              </a:rPr>
              <a:t>scrivere</a:t>
            </a:r>
            <a:r>
              <a:rPr lang="it-IT" dirty="0" smtClean="0"/>
              <a:t> 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rapporti di ricerca e relazioni su tematiche concernenti il monitoraggio e la valutazione dei progetti di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ricerca/intervento;</a:t>
            </a:r>
            <a:endParaRPr lang="it-IT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it-IT" b="1" dirty="0">
                <a:solidFill>
                  <a:srgbClr val="00B050"/>
                </a:solidFill>
              </a:rPr>
              <a:t>Abilità di </a:t>
            </a:r>
            <a:r>
              <a:rPr lang="it-IT" b="1" dirty="0" smtClean="0">
                <a:solidFill>
                  <a:srgbClr val="00B050"/>
                </a:solidFill>
              </a:rPr>
              <a:t>riportare </a:t>
            </a:r>
            <a:r>
              <a:rPr lang="it-IT" b="1" dirty="0">
                <a:solidFill>
                  <a:srgbClr val="00B050"/>
                </a:solidFill>
              </a:rPr>
              <a:t>pubblicamente</a:t>
            </a:r>
            <a:r>
              <a:rPr lang="it-IT" dirty="0"/>
              <a:t>, 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oralmente, in funzione delle competenze dell'interlocutore/cliente, i risultati del monitoraggio e della valutazione dei progetti di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ricerca/intervento.</a:t>
            </a:r>
          </a:p>
          <a:p>
            <a:pPr>
              <a:defRPr/>
            </a:pPr>
            <a:r>
              <a:rPr lang="it-IT" b="1" dirty="0">
                <a:solidFill>
                  <a:srgbClr val="002060"/>
                </a:solidFill>
              </a:rPr>
              <a:t>Competenza </a:t>
            </a:r>
            <a:r>
              <a:rPr lang="it-IT" b="1" dirty="0" smtClean="0">
                <a:solidFill>
                  <a:srgbClr val="002060"/>
                </a:solidFill>
              </a:rPr>
              <a:t>di</a:t>
            </a:r>
            <a:r>
              <a:rPr lang="it-IT" dirty="0"/>
              <a:t> </a:t>
            </a:r>
            <a:r>
              <a:rPr lang="it-IT" b="1" dirty="0" smtClean="0">
                <a:solidFill>
                  <a:srgbClr val="002060"/>
                </a:solidFill>
              </a:rPr>
              <a:t>monitorare</a:t>
            </a:r>
            <a:r>
              <a:rPr lang="it-IT" dirty="0" smtClean="0"/>
              <a:t> 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progetti di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ricerca/intervento;</a:t>
            </a:r>
          </a:p>
          <a:p>
            <a:pPr>
              <a:defRPr/>
            </a:pPr>
            <a:r>
              <a:rPr lang="it-IT" b="1" dirty="0">
                <a:solidFill>
                  <a:srgbClr val="002060"/>
                </a:solidFill>
              </a:rPr>
              <a:t>Competenza </a:t>
            </a:r>
            <a:r>
              <a:rPr lang="it-IT" b="1" dirty="0" smtClean="0">
                <a:solidFill>
                  <a:srgbClr val="002060"/>
                </a:solidFill>
              </a:rPr>
              <a:t>di</a:t>
            </a:r>
            <a:r>
              <a:rPr lang="it-IT" dirty="0"/>
              <a:t> </a:t>
            </a:r>
            <a:r>
              <a:rPr lang="it-IT" b="1" dirty="0" smtClean="0">
                <a:solidFill>
                  <a:srgbClr val="002060"/>
                </a:solidFill>
              </a:rPr>
              <a:t>valutare</a:t>
            </a:r>
            <a:r>
              <a:rPr lang="it-IT" dirty="0" smtClean="0"/>
              <a:t> 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progetti di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ricerca/intervento;</a:t>
            </a:r>
            <a:endParaRPr lang="it-IT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it-IT" b="1" dirty="0">
                <a:solidFill>
                  <a:srgbClr val="002060"/>
                </a:solidFill>
              </a:rPr>
              <a:t>Competenza di</a:t>
            </a:r>
            <a:r>
              <a:rPr lang="it-IT" dirty="0"/>
              <a:t> </a:t>
            </a:r>
            <a:r>
              <a:rPr lang="it-IT" b="1" dirty="0" smtClean="0">
                <a:solidFill>
                  <a:srgbClr val="002060"/>
                </a:solidFill>
              </a:rPr>
              <a:t>restituire</a:t>
            </a:r>
            <a:r>
              <a:rPr lang="it-IT" b="1" dirty="0" smtClean="0"/>
              <a:t> 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risultati del monitoraggio e della valutazione dei progetti di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ricerca/intervento.</a:t>
            </a:r>
          </a:p>
          <a:p>
            <a:pPr>
              <a:defRPr/>
            </a:pPr>
            <a:endParaRPr lang="it-IT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it-IT" dirty="0"/>
          </a:p>
          <a:p>
            <a:pPr>
              <a:defRPr/>
            </a:pPr>
            <a:endParaRPr lang="it-IT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it-IT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it-IT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275" y="4190802"/>
            <a:ext cx="3456675" cy="1829911"/>
          </a:xfrm>
        </p:spPr>
        <p:txBody>
          <a:bodyPr/>
          <a:lstStyle/>
          <a:p>
            <a:pPr>
              <a:defRPr/>
            </a:pPr>
            <a:r>
              <a:rPr lang="it-IT" sz="2199" b="1" i="1" dirty="0">
                <a:solidFill>
                  <a:schemeClr val="accent6">
                    <a:lumMod val="75000"/>
                  </a:schemeClr>
                </a:solidFill>
              </a:rPr>
              <a:t>COMPITO 6</a:t>
            </a:r>
          </a:p>
          <a:p>
            <a:pPr>
              <a:defRPr/>
            </a:pPr>
            <a:r>
              <a:rPr lang="it-IT" sz="2199" b="1" i="1" dirty="0">
                <a:solidFill>
                  <a:schemeClr val="accent6">
                    <a:lumMod val="75000"/>
                  </a:schemeClr>
                </a:solidFill>
              </a:rPr>
              <a:t>Verifica degli interventi </a:t>
            </a:r>
            <a:br>
              <a:rPr lang="it-IT" sz="2199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2199" b="1" i="1" dirty="0">
                <a:solidFill>
                  <a:schemeClr val="accent6">
                    <a:lumMod val="75000"/>
                  </a:schemeClr>
                </a:solidFill>
              </a:rPr>
              <a:t>– propri o altrui – posti in essere </a:t>
            </a:r>
          </a:p>
          <a:p>
            <a:pPr>
              <a:defRPr/>
            </a:pP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915" y="5589239"/>
            <a:ext cx="1557909" cy="126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25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5860" y="381000"/>
            <a:ext cx="10585176" cy="959768"/>
          </a:xfrm>
        </p:spPr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ALTRI CONTENUTI DELLA NORMA TECNICA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909836" y="1700808"/>
            <a:ext cx="10585176" cy="4017769"/>
          </a:xfrm>
          <a:prstGeom prst="rect">
            <a:avLst/>
          </a:prstGeom>
        </p:spPr>
        <p:txBody>
          <a:bodyPr/>
          <a:lstStyle/>
          <a:p>
            <a:pPr algn="just">
              <a:defRPr/>
            </a:pPr>
            <a:r>
              <a:rPr lang="it-IT" dirty="0"/>
              <a:t>Elementi per la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valutazione dei risultati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dell’apprendimento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it-IT" dirty="0"/>
              <a:t> sia per quanto attiene ai percorsi di accesso alla professione (titoli di </a:t>
            </a:r>
            <a:r>
              <a:rPr lang="it-IT" dirty="0" smtClean="0"/>
              <a:t>studio: LT per il sociologo di base; LM per il sociologo specialista), </a:t>
            </a:r>
            <a:r>
              <a:rPr lang="it-IT" dirty="0"/>
              <a:t>sia per ciò che concerne i metodi di valutazione dei risultati dell’apprendimento (esame orale, prova scritta, </a:t>
            </a:r>
            <a:r>
              <a:rPr lang="it-IT" dirty="0" smtClean="0"/>
              <a:t>valutazione del curriculum vitae).</a:t>
            </a:r>
            <a:endParaRPr lang="it-IT" dirty="0"/>
          </a:p>
          <a:p>
            <a:pPr algn="just">
              <a:defRPr/>
            </a:pPr>
            <a:r>
              <a:rPr lang="it-IT" u="sng" dirty="0"/>
              <a:t>Appendici:</a:t>
            </a:r>
            <a:r>
              <a:rPr lang="it-IT" dirty="0"/>
              <a:t> </a:t>
            </a:r>
            <a:endParaRPr lang="it-IT" dirty="0" smtClean="0"/>
          </a:p>
          <a:p>
            <a:pPr marL="0" indent="0" algn="just">
              <a:buNone/>
              <a:defRPr/>
            </a:pPr>
            <a:r>
              <a:rPr lang="it-IT" dirty="0" smtClean="0"/>
              <a:t>a</a:t>
            </a:r>
            <a:r>
              <a:rPr lang="it-IT" dirty="0"/>
              <a:t>) 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aspetti etici </a:t>
            </a:r>
            <a:r>
              <a:rPr lang="it-IT" dirty="0"/>
              <a:t>che orientano la professione</a:t>
            </a:r>
            <a:r>
              <a:rPr lang="it-IT" dirty="0" smtClean="0"/>
              <a:t>;</a:t>
            </a:r>
          </a:p>
          <a:p>
            <a:pPr marL="0" indent="0" algn="just">
              <a:buNone/>
              <a:defRPr/>
            </a:pPr>
            <a:r>
              <a:rPr lang="it-IT" dirty="0" smtClean="0"/>
              <a:t>b</a:t>
            </a:r>
            <a:r>
              <a:rPr lang="it-IT" dirty="0"/>
              <a:t>) prospetti delle possibili </a:t>
            </a:r>
            <a:r>
              <a:rPr lang="it-IT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aree di operatività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/>
              <a:t>del Sociologo </a:t>
            </a:r>
            <a:r>
              <a:rPr lang="it-IT" dirty="0" smtClean="0"/>
              <a:t>specialista.</a:t>
            </a:r>
            <a:endParaRPr lang="it-IT" dirty="0"/>
          </a:p>
          <a:p>
            <a:pPr>
              <a:defRPr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8639" y="5400930"/>
            <a:ext cx="178018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Gli antefatti: il convegno di Trento e la pubblicazione del testo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9956" y="1772816"/>
            <a:ext cx="8424936" cy="18002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300" y="3785847"/>
            <a:ext cx="1853345" cy="2591025"/>
          </a:xfrm>
          <a:prstGeom prst="rect">
            <a:avLst/>
          </a:prstGeom>
        </p:spPr>
      </p:pic>
      <p:sp>
        <p:nvSpPr>
          <p:cNvPr id="6" name="Freccia circolare a destra 5"/>
          <p:cNvSpPr/>
          <p:nvPr/>
        </p:nvSpPr>
        <p:spPr>
          <a:xfrm>
            <a:off x="141685" y="2924944"/>
            <a:ext cx="1848271" cy="265995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7" name="Freccia circolare a sinistra 6"/>
          <p:cNvSpPr/>
          <p:nvPr/>
        </p:nvSpPr>
        <p:spPr>
          <a:xfrm>
            <a:off x="10318948" y="2924944"/>
            <a:ext cx="1608111" cy="263280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chemeClr val="tx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0917" y="132184"/>
            <a:ext cx="1552432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9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162" y="357988"/>
            <a:ext cx="10360501" cy="1218883"/>
          </a:xfrm>
        </p:spPr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9.</a:t>
            </a:r>
            <a:r>
              <a:rPr lang="it-IT" b="1" dirty="0" smtClean="0">
                <a:solidFill>
                  <a:srgbClr val="7030A0"/>
                </a:solidFill>
              </a:rPr>
              <a:t>  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Possibili aree di "specializzazione" del </a:t>
            </a:r>
            <a:b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      sociologo specialista (Appendice B)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295062" y="1676857"/>
            <a:ext cx="9598700" cy="4494629"/>
          </a:xfrm>
        </p:spPr>
        <p:txBody>
          <a:bodyPr/>
          <a:lstStyle/>
          <a:p>
            <a:pPr marL="0" indent="0" algn="just">
              <a:buNone/>
              <a:defRPr/>
            </a:pPr>
            <a:endParaRPr lang="it-IT" sz="1600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408415"/>
              </p:ext>
            </p:extLst>
          </p:nvPr>
        </p:nvGraphicFramePr>
        <p:xfrm>
          <a:off x="1295063" y="1676857"/>
          <a:ext cx="5951575" cy="449463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951575">
                  <a:extLst>
                    <a:ext uri="{9D8B030D-6E8A-4147-A177-3AD203B41FA5}"/>
                  </a:extLst>
                </a:gridCol>
              </a:tblGrid>
              <a:tr h="615509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None/>
                      </a:pPr>
                      <a:r>
                        <a:rPr lang="it-IT" sz="2000" b="0" dirty="0" smtClean="0">
                          <a:solidFill>
                            <a:srgbClr val="002060"/>
                          </a:solidFill>
                          <a:effectLst/>
                        </a:rPr>
                        <a:t>1. </a:t>
                      </a:r>
                      <a:r>
                        <a:rPr lang="it-IT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Comunicazione </a:t>
                      </a:r>
                      <a:r>
                        <a:rPr lang="it-IT" sz="2000" b="1" dirty="0">
                          <a:solidFill>
                            <a:srgbClr val="002060"/>
                          </a:solidFill>
                          <a:effectLst/>
                        </a:rPr>
                        <a:t>e processi culturali </a:t>
                      </a:r>
                      <a:r>
                        <a:rPr lang="it-IT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e</a:t>
                      </a:r>
                      <a:br>
                        <a:rPr lang="it-IT" sz="2000" b="1" dirty="0" smtClean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it-IT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       relazionali</a:t>
                      </a:r>
                      <a:endParaRPr lang="it-IT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extLst>
                  <a:ext uri="{0D108BD9-81ED-4DB2-BD59-A6C34878D82A}"/>
                </a:extLst>
              </a:tr>
              <a:tr h="5946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 b="0" dirty="0">
                          <a:solidFill>
                            <a:srgbClr val="002060"/>
                          </a:solidFill>
                          <a:effectLst/>
                        </a:rPr>
                        <a:t>2. </a:t>
                      </a:r>
                      <a:r>
                        <a:rPr lang="it-IT" sz="2000" b="1" dirty="0">
                          <a:solidFill>
                            <a:srgbClr val="002060"/>
                          </a:solidFill>
                          <a:effectLst/>
                        </a:rPr>
                        <a:t>Diritto e </a:t>
                      </a:r>
                      <a:r>
                        <a:rPr lang="it-IT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politica</a:t>
                      </a:r>
                      <a:endParaRPr lang="it-IT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extLst>
                  <a:ext uri="{0D108BD9-81ED-4DB2-BD59-A6C34878D82A}"/>
                </a:extLst>
              </a:tr>
              <a:tr h="6484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 b="0" dirty="0">
                          <a:solidFill>
                            <a:srgbClr val="002060"/>
                          </a:solidFill>
                          <a:effectLst/>
                        </a:rPr>
                        <a:t>3. </a:t>
                      </a:r>
                      <a:r>
                        <a:rPr lang="it-IT" sz="2000" b="1" dirty="0">
                          <a:solidFill>
                            <a:srgbClr val="002060"/>
                          </a:solidFill>
                          <a:effectLst/>
                        </a:rPr>
                        <a:t>Economia, organizzazione e lavoro</a:t>
                      </a:r>
                      <a:endParaRPr lang="it-IT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extLst>
                  <a:ext uri="{0D108BD9-81ED-4DB2-BD59-A6C34878D82A}"/>
                </a:extLst>
              </a:tr>
              <a:tr h="6171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 b="0" dirty="0">
                          <a:solidFill>
                            <a:srgbClr val="002060"/>
                          </a:solidFill>
                          <a:effectLst/>
                        </a:rPr>
                        <a:t>4. </a:t>
                      </a:r>
                      <a:r>
                        <a:rPr lang="it-IT" sz="2000" b="1" dirty="0">
                          <a:solidFill>
                            <a:srgbClr val="002060"/>
                          </a:solidFill>
                          <a:effectLst/>
                        </a:rPr>
                        <a:t>Educazione e formazione</a:t>
                      </a:r>
                      <a:endParaRPr lang="it-IT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extLst>
                  <a:ext uri="{0D108BD9-81ED-4DB2-BD59-A6C34878D82A}"/>
                </a:extLst>
              </a:tr>
              <a:tr h="6034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 b="0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r>
                        <a:rPr lang="it-IT" sz="2000" b="1" dirty="0">
                          <a:solidFill>
                            <a:srgbClr val="002060"/>
                          </a:solidFill>
                          <a:effectLst/>
                        </a:rPr>
                        <a:t>. Ricerca sociale e valutazione</a:t>
                      </a:r>
                      <a:endParaRPr lang="it-IT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extLst>
                  <a:ext uri="{0D108BD9-81ED-4DB2-BD59-A6C34878D82A}"/>
                </a:extLst>
              </a:tr>
              <a:tr h="5897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2060"/>
                          </a:solidFill>
                          <a:effectLst/>
                        </a:rPr>
                        <a:t>6. </a:t>
                      </a:r>
                      <a:r>
                        <a:rPr lang="it-IT" sz="2000" b="1" dirty="0">
                          <a:solidFill>
                            <a:srgbClr val="002060"/>
                          </a:solidFill>
                          <a:effectLst/>
                        </a:rPr>
                        <a:t>Salute e politiche sociali</a:t>
                      </a:r>
                      <a:endParaRPr lang="it-IT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extLst>
                  <a:ext uri="{0D108BD9-81ED-4DB2-BD59-A6C34878D82A}"/>
                </a:extLst>
              </a:tr>
              <a:tr h="8255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2060"/>
                          </a:solidFill>
                          <a:effectLst/>
                        </a:rPr>
                        <a:t>7. </a:t>
                      </a:r>
                      <a:r>
                        <a:rPr lang="it-IT" sz="2000" b="1" dirty="0">
                          <a:solidFill>
                            <a:srgbClr val="002060"/>
                          </a:solidFill>
                          <a:effectLst/>
                        </a:rPr>
                        <a:t>Territorio e ambiente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" name="Rettangolo arrotondato 4"/>
          <p:cNvSpPr/>
          <p:nvPr/>
        </p:nvSpPr>
        <p:spPr>
          <a:xfrm>
            <a:off x="7389475" y="1676857"/>
            <a:ext cx="3504287" cy="4494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399" dirty="0"/>
              <a:t>Per ciascuna delle aree sono stati indicati  gli </a:t>
            </a:r>
            <a:r>
              <a:rPr lang="it-IT" sz="2399" b="1" dirty="0">
                <a:solidFill>
                  <a:srgbClr val="002060"/>
                </a:solidFill>
              </a:rPr>
              <a:t>ambiti tematici</a:t>
            </a:r>
            <a:r>
              <a:rPr lang="it-IT" sz="2399" dirty="0"/>
              <a:t> di riferimento, le </a:t>
            </a:r>
            <a:r>
              <a:rPr lang="it-IT" sz="2399" b="1" dirty="0">
                <a:solidFill>
                  <a:srgbClr val="7030A0"/>
                </a:solidFill>
              </a:rPr>
              <a:t>attività </a:t>
            </a:r>
            <a:r>
              <a:rPr lang="it-IT" sz="2399" dirty="0"/>
              <a:t>che il sociologo può trovarsi a svolgere e i </a:t>
            </a:r>
            <a:r>
              <a:rPr lang="it-IT" sz="2399" b="1" dirty="0">
                <a:solidFill>
                  <a:srgbClr val="FF0000"/>
                </a:solidFill>
              </a:rPr>
              <a:t>professionisti </a:t>
            </a:r>
            <a:r>
              <a:rPr lang="it-IT" sz="2399" dirty="0"/>
              <a:t>con cui è possibile che si debba relazionare.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8639" y="0"/>
            <a:ext cx="178018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950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162" y="245305"/>
            <a:ext cx="10892176" cy="1198251"/>
          </a:xfrm>
        </p:spPr>
        <p:txBody>
          <a:bodyPr/>
          <a:lstStyle/>
          <a:p>
            <a:pPr>
              <a:defRPr/>
            </a:pPr>
            <a:r>
              <a:rPr lang="it-IT" b="1" i="1" dirty="0" smtClean="0"/>
              <a:t>Un esempio: il sociologo della salute e delle politiche sociali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768845636"/>
              </p:ext>
            </p:extLst>
          </p:nvPr>
        </p:nvGraphicFramePr>
        <p:xfrm>
          <a:off x="914161" y="1442951"/>
          <a:ext cx="10892689" cy="5098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0248" y="58819"/>
            <a:ext cx="1269876" cy="121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6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64628" y="2293290"/>
            <a:ext cx="687698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399" b="1" dirty="0" smtClean="0">
                <a:solidFill>
                  <a:srgbClr val="002060"/>
                </a:solidFill>
              </a:rPr>
              <a:t>RICONOSCIBILITÁ </a:t>
            </a:r>
            <a:r>
              <a:rPr lang="it-IT" sz="2399" b="1" dirty="0">
                <a:solidFill>
                  <a:srgbClr val="002060"/>
                </a:solidFill>
              </a:rPr>
              <a:t>DELLA PROFESSIONE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401250" y="4965448"/>
            <a:ext cx="7396400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799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710036" y="4457084"/>
            <a:ext cx="6431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3600" b="1" dirty="0">
              <a:solidFill>
                <a:srgbClr val="0070C0"/>
              </a:solidFill>
            </a:endParaRPr>
          </a:p>
          <a:p>
            <a:pPr algn="ctr"/>
            <a:r>
              <a:rPr lang="it-IT" sz="3600" b="1" dirty="0" smtClean="0">
                <a:solidFill>
                  <a:srgbClr val="0070C0"/>
                </a:solidFill>
              </a:rPr>
              <a:t>CERTIFICAZIONE</a:t>
            </a:r>
            <a:endParaRPr lang="it-IT" sz="3600" b="1" dirty="0">
              <a:solidFill>
                <a:srgbClr val="0070C0"/>
              </a:solidFill>
            </a:endParaRPr>
          </a:p>
        </p:txBody>
      </p:sp>
      <p:sp>
        <p:nvSpPr>
          <p:cNvPr id="7" name="Freccia circolare a destra 6"/>
          <p:cNvSpPr/>
          <p:nvPr/>
        </p:nvSpPr>
        <p:spPr>
          <a:xfrm>
            <a:off x="1125861" y="1231061"/>
            <a:ext cx="1138768" cy="322602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>
              <a:solidFill>
                <a:schemeClr val="tx1"/>
              </a:solidFill>
            </a:endParaRPr>
          </a:p>
        </p:txBody>
      </p:sp>
      <p:sp>
        <p:nvSpPr>
          <p:cNvPr id="8" name="Freccia circolare a sinistra 7"/>
          <p:cNvSpPr/>
          <p:nvPr/>
        </p:nvSpPr>
        <p:spPr>
          <a:xfrm>
            <a:off x="9390486" y="1231061"/>
            <a:ext cx="1024406" cy="322602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>
              <a:solidFill>
                <a:schemeClr val="tx1"/>
              </a:solidFill>
            </a:endParaRPr>
          </a:p>
        </p:txBody>
      </p:sp>
      <p:sp>
        <p:nvSpPr>
          <p:cNvPr id="9" name="Freccia in giù 8"/>
          <p:cNvSpPr/>
          <p:nvPr/>
        </p:nvSpPr>
        <p:spPr>
          <a:xfrm>
            <a:off x="4941182" y="1231061"/>
            <a:ext cx="1121927" cy="830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5" name="Rettangolo 4"/>
          <p:cNvSpPr/>
          <p:nvPr/>
        </p:nvSpPr>
        <p:spPr>
          <a:xfrm>
            <a:off x="2710036" y="403873"/>
            <a:ext cx="6264696" cy="576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NORMA TECNICA </a:t>
            </a:r>
            <a:endParaRPr lang="it-IT" sz="2400" dirty="0"/>
          </a:p>
        </p:txBody>
      </p:sp>
      <p:sp>
        <p:nvSpPr>
          <p:cNvPr id="10" name="Freccia in giù 9"/>
          <p:cNvSpPr/>
          <p:nvPr/>
        </p:nvSpPr>
        <p:spPr>
          <a:xfrm>
            <a:off x="4941181" y="3191349"/>
            <a:ext cx="1121927" cy="9456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8639" y="5400930"/>
            <a:ext cx="178018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9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L’applicazione della norma tecnica: </a:t>
            </a:r>
            <a:br>
              <a:rPr lang="it-IT" b="1" dirty="0" smtClean="0"/>
            </a:br>
            <a:r>
              <a:rPr lang="it-IT" b="1" dirty="0" smtClean="0"/>
              <a:t>la certificazione</a:t>
            </a:r>
            <a:endParaRPr lang="it-IT" b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b="1" dirty="0" smtClean="0"/>
              <a:t>CERTIFICAZIONE</a:t>
            </a:r>
            <a:endParaRPr lang="it-IT" b="1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Procedura con cui una terza parte fornisce una </a:t>
            </a:r>
            <a:r>
              <a:rPr lang="it-IT" b="1" dirty="0" smtClean="0">
                <a:solidFill>
                  <a:srgbClr val="0070C0"/>
                </a:solidFill>
              </a:rPr>
              <a:t>assicurazione scritta di conformità rispetto a </a:t>
            </a:r>
            <a:r>
              <a:rPr lang="it-IT" b="1" dirty="0" err="1" smtClean="0">
                <a:solidFill>
                  <a:srgbClr val="0070C0"/>
                </a:solidFill>
              </a:rPr>
              <a:t>determi</a:t>
            </a:r>
            <a:r>
              <a:rPr lang="it-IT" b="1" dirty="0" smtClean="0">
                <a:solidFill>
                  <a:srgbClr val="0070C0"/>
                </a:solidFill>
              </a:rPr>
              <a:t>-nati requisiti </a:t>
            </a:r>
            <a:r>
              <a:rPr lang="it-IT" dirty="0" smtClean="0"/>
              <a:t>che </a:t>
            </a:r>
            <a:r>
              <a:rPr lang="it-IT" dirty="0"/>
              <a:t>possono essere </a:t>
            </a:r>
            <a:r>
              <a:rPr lang="it-IT" dirty="0" smtClean="0"/>
              <a:t>stabiliti </a:t>
            </a:r>
            <a:r>
              <a:rPr lang="it-IT" dirty="0"/>
              <a:t>da norme </a:t>
            </a:r>
            <a:r>
              <a:rPr lang="it-IT" dirty="0" smtClean="0"/>
              <a:t>obbligatorie </a:t>
            </a:r>
            <a:r>
              <a:rPr lang="it-IT" dirty="0"/>
              <a:t>o </a:t>
            </a:r>
            <a:r>
              <a:rPr lang="it-IT" dirty="0" smtClean="0"/>
              <a:t>volontarie.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1754" y="1524000"/>
            <a:ext cx="4703259" cy="942303"/>
          </a:xfrm>
        </p:spPr>
        <p:txBody>
          <a:bodyPr/>
          <a:lstStyle/>
          <a:p>
            <a:pPr algn="ctr"/>
            <a:r>
              <a:rPr lang="it-IT" sz="2200" b="1" dirty="0" smtClean="0"/>
              <a:t>CERTIFICAZIONE DELLE PROFESSIONI NON ORDINISTICHE</a:t>
            </a:r>
            <a:endParaRPr lang="it-IT" sz="2200" b="1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lvl="0" algn="just">
              <a:lnSpc>
                <a:spcPct val="90000"/>
              </a:lnSpc>
              <a:buNone/>
            </a:pPr>
            <a:r>
              <a:rPr lang="it-IT" altLang="it-IT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Atto </a:t>
            </a:r>
            <a:r>
              <a:rPr lang="it-IT" altLang="it-IT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volontario</a:t>
            </a:r>
            <a:r>
              <a:rPr lang="it-IT" altLang="it-IT" dirty="0">
                <a:solidFill>
                  <a:prstClr val="black"/>
                </a:solidFill>
              </a:rPr>
              <a:t> del professionista che si avvale del riferimento a una </a:t>
            </a:r>
            <a:r>
              <a:rPr lang="it-IT" alt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norma tecnica</a:t>
            </a:r>
            <a:r>
              <a:rPr lang="it-IT" altLang="it-IT" b="1" dirty="0">
                <a:solidFill>
                  <a:prstClr val="black"/>
                </a:solidFill>
              </a:rPr>
              <a:t> </a:t>
            </a:r>
            <a:r>
              <a:rPr lang="it-IT" altLang="it-IT" dirty="0">
                <a:solidFill>
                  <a:prstClr val="black"/>
                </a:solidFill>
              </a:rPr>
              <a:t>(documento che stabilisce, in modo chiaro, univoco e misurabile, i requisiti e le </a:t>
            </a:r>
            <a:r>
              <a:rPr lang="it-IT" altLang="it-IT" dirty="0" smtClean="0">
                <a:solidFill>
                  <a:prstClr val="black"/>
                </a:solidFill>
              </a:rPr>
              <a:t>caratteristiche </a:t>
            </a:r>
            <a:r>
              <a:rPr lang="it-IT" altLang="it-IT" dirty="0">
                <a:solidFill>
                  <a:prstClr val="black"/>
                </a:solidFill>
              </a:rPr>
              <a:t>che un </a:t>
            </a:r>
            <a:r>
              <a:rPr lang="it-IT" altLang="it-IT" dirty="0" smtClean="0">
                <a:solidFill>
                  <a:prstClr val="black"/>
                </a:solidFill>
              </a:rPr>
              <a:t>professioni-sta </a:t>
            </a:r>
            <a:r>
              <a:rPr lang="it-IT" altLang="it-IT" dirty="0">
                <a:solidFill>
                  <a:prstClr val="black"/>
                </a:solidFill>
              </a:rPr>
              <a:t>deve possedere – e garantire di mantenere – per poter svolgere bene il proprio lavoro</a:t>
            </a:r>
            <a:r>
              <a:rPr lang="it-IT" altLang="it-IT" dirty="0" smtClean="0">
                <a:solidFill>
                  <a:prstClr val="black"/>
                </a:solidFill>
              </a:rPr>
              <a:t>), </a:t>
            </a:r>
            <a:r>
              <a:rPr lang="it-IT" altLang="it-IT" dirty="0">
                <a:solidFill>
                  <a:prstClr val="black"/>
                </a:solidFill>
              </a:rPr>
              <a:t>costruita grazie </a:t>
            </a:r>
            <a:r>
              <a:rPr lang="it-IT" altLang="it-IT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all’incontro di produttori e consumatori di beni e servizi</a:t>
            </a:r>
            <a:r>
              <a:rPr lang="it-IT" altLang="it-IT" b="1" dirty="0">
                <a:solidFill>
                  <a:prstClr val="black"/>
                </a:solidFill>
              </a:rPr>
              <a:t> </a:t>
            </a:r>
            <a:r>
              <a:rPr lang="it-IT" altLang="it-IT" dirty="0">
                <a:solidFill>
                  <a:prstClr val="black"/>
                </a:solidFill>
              </a:rPr>
              <a:t>(</a:t>
            </a:r>
            <a:r>
              <a:rPr lang="it-IT" altLang="it-IT" dirty="0" smtClean="0">
                <a:solidFill>
                  <a:srgbClr val="0000FF"/>
                </a:solidFill>
              </a:rPr>
              <a:t>autoregolamentazione </a:t>
            </a:r>
            <a:r>
              <a:rPr lang="it-IT" altLang="it-IT" dirty="0">
                <a:solidFill>
                  <a:srgbClr val="0000FF"/>
                </a:solidFill>
              </a:rPr>
              <a:t>condivisa</a:t>
            </a:r>
            <a:r>
              <a:rPr lang="it-IT" altLang="it-IT" dirty="0">
                <a:solidFill>
                  <a:prstClr val="black"/>
                </a:solidFill>
              </a:rPr>
              <a:t>). </a:t>
            </a:r>
          </a:p>
          <a:p>
            <a:endParaRPr lang="it-IT" dirty="0"/>
          </a:p>
        </p:txBody>
      </p:sp>
      <p:sp>
        <p:nvSpPr>
          <p:cNvPr id="9" name="Freccia angolare bidirezionale 8"/>
          <p:cNvSpPr/>
          <p:nvPr/>
        </p:nvSpPr>
        <p:spPr>
          <a:xfrm rot="5400000">
            <a:off x="3790156" y="4149080"/>
            <a:ext cx="1512168" cy="1944216"/>
          </a:xfrm>
          <a:prstGeom prst="leftUpArrow">
            <a:avLst>
              <a:gd name="adj1" fmla="val 25000"/>
              <a:gd name="adj2" fmla="val 2444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1248"/>
            <a:ext cx="1485900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1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6563" y="0"/>
            <a:ext cx="11088488" cy="1052736"/>
          </a:xfrm>
        </p:spPr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Cosa fare per certificarsi?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766563" y="1341982"/>
            <a:ext cx="10942962" cy="5254843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it-IT" dirty="0"/>
              <a:t>Produrre </a:t>
            </a:r>
            <a:r>
              <a:rPr lang="it-IT" b="1" dirty="0"/>
              <a:t>domanda di certificazione </a:t>
            </a:r>
            <a:r>
              <a:rPr lang="it-IT" dirty="0" smtClean="0"/>
              <a:t>all’ente accreditato (nel caso specifico FAC CERTIFICA), che </a:t>
            </a:r>
            <a:r>
              <a:rPr lang="it-IT" dirty="0"/>
              <a:t>verifica i prerequisiti in relazione alla norma di riferimento;</a:t>
            </a:r>
          </a:p>
          <a:p>
            <a:pPr algn="just">
              <a:defRPr/>
            </a:pPr>
            <a:r>
              <a:rPr lang="it-IT" dirty="0"/>
              <a:t>Procedere con </a:t>
            </a:r>
            <a:r>
              <a:rPr lang="it-IT" b="1" dirty="0"/>
              <a:t>l’iscrizione alla sessione d’esame</a:t>
            </a:r>
            <a:r>
              <a:rPr lang="it-IT" dirty="0"/>
              <a:t>, nel corso della quale il candidato </a:t>
            </a:r>
            <a:r>
              <a:rPr lang="it-IT" dirty="0" smtClean="0"/>
              <a:t>svolge </a:t>
            </a:r>
            <a:r>
              <a:rPr lang="it-IT" dirty="0"/>
              <a:t>più prove, secondo quanto stabilito dalla norma </a:t>
            </a:r>
            <a:r>
              <a:rPr lang="it-IT" dirty="0" smtClean="0"/>
              <a:t>tecnica (prova scritta e </a:t>
            </a:r>
            <a:r>
              <a:rPr lang="it-IT" dirty="0"/>
              <a:t>orale, </a:t>
            </a:r>
            <a:r>
              <a:rPr lang="it-IT" dirty="0" smtClean="0"/>
              <a:t>valutazione del curriculum e dei lavori svolti);</a:t>
            </a:r>
            <a:endParaRPr lang="it-IT" dirty="0"/>
          </a:p>
          <a:p>
            <a:pPr algn="just">
              <a:defRPr/>
            </a:pPr>
            <a:r>
              <a:rPr lang="it-IT" dirty="0"/>
              <a:t>Attendere la </a:t>
            </a:r>
            <a:r>
              <a:rPr lang="it-IT" b="1" dirty="0"/>
              <a:t>delibera della Commissione </a:t>
            </a:r>
            <a:r>
              <a:rPr lang="it-IT" dirty="0"/>
              <a:t>e </a:t>
            </a:r>
            <a:r>
              <a:rPr lang="it-IT" b="1" dirty="0" smtClean="0"/>
              <a:t>l’emanazione </a:t>
            </a:r>
            <a:r>
              <a:rPr lang="it-IT" b="1" dirty="0"/>
              <a:t>della certificazione </a:t>
            </a:r>
            <a:r>
              <a:rPr lang="it-IT" dirty="0"/>
              <a:t>(che </a:t>
            </a:r>
            <a:r>
              <a:rPr lang="it-IT" dirty="0" smtClean="0"/>
              <a:t>prevede una specifica durata e requisiti per il mantenimento e il rinnovo).</a:t>
            </a:r>
          </a:p>
          <a:p>
            <a:pPr marL="0" indent="0" algn="just">
              <a:buNone/>
              <a:defRPr/>
            </a:pP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LA PROCEDURA SARÀ OPERATIVA A BREVE.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8639" y="5400930"/>
            <a:ext cx="178018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895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03784"/>
          </a:xfrm>
        </p:spPr>
        <p:txBody>
          <a:bodyPr rtlCol="0"/>
          <a:lstStyle/>
          <a:p>
            <a:pPr rtl="0"/>
            <a:r>
              <a:rPr lang="it-IT" b="1" i="1" dirty="0" smtClean="0"/>
              <a:t>Identità professionale e certificazione</a:t>
            </a:r>
            <a:endParaRPr lang="it-IT" b="1" i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algn="ctr" rtl="0"/>
            <a:r>
              <a:rPr lang="it-IT" b="1" dirty="0" smtClean="0">
                <a:solidFill>
                  <a:schemeClr val="accent3">
                    <a:lumMod val="75000"/>
                  </a:schemeClr>
                </a:solidFill>
              </a:rPr>
              <a:t>Rafforzamento </a:t>
            </a:r>
          </a:p>
          <a:p>
            <a:pPr algn="ctr" rtl="0"/>
            <a:r>
              <a:rPr lang="it-IT" b="1" dirty="0" smtClean="0">
                <a:solidFill>
                  <a:schemeClr val="accent3">
                    <a:lumMod val="75000"/>
                  </a:schemeClr>
                </a:solidFill>
              </a:rPr>
              <a:t>identità professionale 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algn="just" rtl="0"/>
            <a:r>
              <a:rPr lang="it-IT" u="sng" dirty="0" smtClean="0"/>
              <a:t>Si fa chiarezza</a:t>
            </a:r>
            <a:r>
              <a:rPr lang="it-IT" dirty="0" smtClean="0"/>
              <a:t> rispetto alle conoscenze, abilità e competenze che devono essere possedute dal Sociologo;</a:t>
            </a:r>
          </a:p>
          <a:p>
            <a:pPr algn="just" rtl="0"/>
            <a:r>
              <a:rPr lang="it-IT" dirty="0" smtClean="0"/>
              <a:t>Si </a:t>
            </a:r>
            <a:r>
              <a:rPr lang="it-IT" u="sng" dirty="0" smtClean="0"/>
              <a:t>riduce il rischio di </a:t>
            </a:r>
            <a:r>
              <a:rPr lang="it-IT" u="sng" dirty="0" err="1" smtClean="0"/>
              <a:t>sovrappo-sizione</a:t>
            </a:r>
            <a:r>
              <a:rPr lang="it-IT" u="sng" dirty="0" smtClean="0"/>
              <a:t> di competenze </a:t>
            </a:r>
            <a:r>
              <a:rPr lang="it-IT" dirty="0" smtClean="0"/>
              <a:t>tra </a:t>
            </a:r>
            <a:r>
              <a:rPr lang="it-IT" dirty="0" err="1" smtClean="0"/>
              <a:t>profes</a:t>
            </a:r>
            <a:r>
              <a:rPr lang="it-IT" dirty="0" smtClean="0"/>
              <a:t>-sionisti chiamati a svolgere compiti e funzioni simili;</a:t>
            </a:r>
          </a:p>
          <a:p>
            <a:pPr algn="just" rtl="0"/>
            <a:r>
              <a:rPr lang="it-IT" dirty="0" smtClean="0"/>
              <a:t>Si </a:t>
            </a:r>
            <a:r>
              <a:rPr lang="it-IT" u="sng" dirty="0" smtClean="0"/>
              <a:t>stimolano le associazioni</a:t>
            </a:r>
            <a:r>
              <a:rPr lang="it-IT" dirty="0" smtClean="0"/>
              <a:t> a implementare iniziative che vanno nella direzione della certificazione.</a:t>
            </a:r>
          </a:p>
          <a:p>
            <a:pPr algn="just" rtl="0"/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algn="ctr" rtl="0"/>
            <a:r>
              <a:rPr lang="it-IT" b="1" dirty="0" smtClean="0">
                <a:solidFill>
                  <a:srgbClr val="00B050"/>
                </a:solidFill>
              </a:rPr>
              <a:t>Certificazione</a:t>
            </a:r>
          </a:p>
          <a:p>
            <a:pPr algn="ctr" rtl="0"/>
            <a:r>
              <a:rPr lang="it-IT" b="1" dirty="0">
                <a:solidFill>
                  <a:srgbClr val="00B050"/>
                </a:solidFill>
              </a:rPr>
              <a:t>d</a:t>
            </a:r>
            <a:r>
              <a:rPr lang="it-IT" b="1" dirty="0" smtClean="0">
                <a:solidFill>
                  <a:srgbClr val="00B050"/>
                </a:solidFill>
              </a:rPr>
              <a:t>ella professione 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marL="0" indent="0" algn="just" rtl="0">
              <a:buNone/>
            </a:pPr>
            <a:r>
              <a:rPr lang="it-IT" dirty="0" smtClean="0"/>
              <a:t>I sociologi che posseggono i requisiti stabiliti dalla norma tecnica hanno la possibilità di ottenere </a:t>
            </a:r>
            <a:br>
              <a:rPr lang="it-IT" dirty="0" smtClean="0"/>
            </a:br>
            <a:r>
              <a:rPr lang="it-IT" dirty="0" smtClean="0"/>
              <a:t>- dopo la verifica degli stessi - una </a:t>
            </a:r>
            <a:r>
              <a:rPr lang="it-IT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attestazione che certifichi il possesso delle conoscenze, abilità e competenze</a:t>
            </a:r>
            <a:r>
              <a:rPr lang="it-IT" dirty="0" smtClean="0"/>
              <a:t> e i rispettivi livelli di autonomia e responsabilità.</a:t>
            </a:r>
          </a:p>
          <a:p>
            <a:pPr marL="0" indent="0" algn="just" rtl="0">
              <a:buNone/>
            </a:pPr>
            <a:r>
              <a:rPr lang="it-IT" dirty="0" smtClean="0"/>
              <a:t>La procedura oltre a 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valorizzare la professione,</a:t>
            </a:r>
            <a:r>
              <a:rPr lang="it-IT" dirty="0" smtClean="0"/>
              <a:t> fornisce </a:t>
            </a:r>
            <a:r>
              <a:rPr lang="it-IT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garanzie ai clienti/interlocutori dei professionisti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8639" y="-3006"/>
            <a:ext cx="178018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161" y="399253"/>
            <a:ext cx="10360501" cy="869507"/>
          </a:xfrm>
        </p:spPr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rgbClr val="7030A0"/>
                </a:solidFill>
              </a:rPr>
              <a:t>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Quali prospettive?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4162" y="1726056"/>
            <a:ext cx="5104070" cy="550816"/>
          </a:xfrm>
        </p:spPr>
        <p:txBody>
          <a:bodyPr/>
          <a:lstStyle/>
          <a:p>
            <a:pPr>
              <a:defRPr/>
            </a:pPr>
            <a:r>
              <a:rPr lang="it-IT" b="1" dirty="0" smtClean="0"/>
              <a:t>Le POSSIBILI ricadute</a:t>
            </a:r>
            <a:endParaRPr lang="it-IT" b="1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4294967295"/>
          </p:nvPr>
        </p:nvSpPr>
        <p:spPr>
          <a:xfrm>
            <a:off x="914162" y="2511664"/>
            <a:ext cx="5104070" cy="40136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Qualificazione della professione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pPr>
              <a:defRPr/>
            </a:pPr>
            <a:r>
              <a:rPr lang="it-IT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evisione dei percorsi formativi;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iposizionamento della professione sul mercato del lavoro;</a:t>
            </a:r>
            <a:r>
              <a:rPr lang="it-IT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it-IT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Ruolo strategico delle associazioni professionali</a:t>
            </a:r>
            <a:r>
              <a:rPr lang="it-IT" dirty="0"/>
              <a:t>.</a:t>
            </a:r>
            <a:endParaRPr lang="it-IT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it-IT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it-IT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it-IT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it-IT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it-IT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it-IT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it-IT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394372" y="1726056"/>
            <a:ext cx="4880291" cy="550816"/>
          </a:xfrm>
        </p:spPr>
        <p:txBody>
          <a:bodyPr/>
          <a:lstStyle/>
          <a:p>
            <a:pPr>
              <a:defRPr/>
            </a:pPr>
            <a:r>
              <a:rPr lang="it-IT" b="1" dirty="0" smtClean="0"/>
              <a:t>Le AZIONI DA INTRAPRENDERE</a:t>
            </a:r>
            <a:endParaRPr lang="it-IT" b="1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294967295"/>
          </p:nvPr>
        </p:nvSpPr>
        <p:spPr>
          <a:xfrm>
            <a:off x="6170592" y="2511664"/>
            <a:ext cx="5468436" cy="408568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it-IT" b="1" dirty="0" smtClean="0">
                <a:solidFill>
                  <a:schemeClr val="accent4">
                    <a:lumMod val="75000"/>
                  </a:schemeClr>
                </a:solidFill>
              </a:rPr>
              <a:t>Promozione della norma tecnica;</a:t>
            </a:r>
          </a:p>
          <a:p>
            <a:pPr>
              <a:defRPr/>
            </a:pP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Creazione delle condizioni che possano agevolare l’acquisizione dei requisiti per l’accesso alla professione </a:t>
            </a:r>
            <a:r>
              <a:rPr lang="it-IT" dirty="0" smtClean="0"/>
              <a:t>(formazione; tirocini; esperienze di ricerca, ecc.);</a:t>
            </a:r>
          </a:p>
          <a:p>
            <a:pPr>
              <a:defRPr/>
            </a:pP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Costruzione di alleanze tra associazioni professionali e accademia;</a:t>
            </a:r>
          </a:p>
          <a:p>
            <a:pPr>
              <a:defRPr/>
            </a:pP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Costruzione di percorsi condivisi tra associazioni professionali e mercato del lavoro;</a:t>
            </a:r>
          </a:p>
          <a:p>
            <a:pPr>
              <a:defRPr/>
            </a:pP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Confederazione delle associazioni (?)</a:t>
            </a:r>
          </a:p>
          <a:p>
            <a:pPr>
              <a:defRPr/>
            </a:pPr>
            <a:endParaRPr lang="it-IT" dirty="0" smtClean="0"/>
          </a:p>
          <a:p>
            <a:pPr>
              <a:defRPr/>
            </a:pPr>
            <a:endParaRPr lang="it-IT" dirty="0" smtClean="0"/>
          </a:p>
          <a:p>
            <a:pPr>
              <a:defRPr/>
            </a:pP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8639" y="871"/>
            <a:ext cx="178018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19275" y="1711325"/>
            <a:ext cx="2533650" cy="180975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 rot="19038733" flipH="1">
            <a:off x="8488357" y="2974911"/>
            <a:ext cx="43643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GRAZIE!</a:t>
            </a:r>
            <a:endParaRPr lang="it-IT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943" y="685800"/>
            <a:ext cx="6716693" cy="555690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8639" y="4941168"/>
            <a:ext cx="2746527" cy="191683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8636" y="2028993"/>
            <a:ext cx="2304069" cy="16002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820" y="-2771"/>
            <a:ext cx="6716693" cy="68857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943" y="6172199"/>
            <a:ext cx="6690570" cy="71489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4759" y="78893"/>
            <a:ext cx="2789906" cy="163243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4759" y="4015289"/>
            <a:ext cx="1867757" cy="169430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68674" y="78893"/>
            <a:ext cx="1616258" cy="1644746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117748" y="685800"/>
            <a:ext cx="432048" cy="58395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SO</a:t>
            </a:r>
          </a:p>
          <a:p>
            <a:pPr algn="ctr"/>
            <a:r>
              <a:rPr lang="it-IT" sz="2400" b="1" dirty="0"/>
              <a:t>C</a:t>
            </a:r>
            <a:endParaRPr lang="it-IT" sz="2400" b="1" dirty="0" smtClean="0"/>
          </a:p>
          <a:p>
            <a:pPr algn="ctr"/>
            <a:r>
              <a:rPr lang="it-IT" sz="2400" b="1" dirty="0" smtClean="0"/>
              <a:t>I</a:t>
            </a:r>
          </a:p>
          <a:p>
            <a:pPr algn="ctr"/>
            <a:r>
              <a:rPr lang="it-IT" sz="2400" b="1" dirty="0" smtClean="0"/>
              <a:t>O</a:t>
            </a:r>
          </a:p>
          <a:p>
            <a:pPr algn="ctr"/>
            <a:r>
              <a:rPr lang="it-IT" sz="2400" b="1" dirty="0" smtClean="0"/>
              <a:t>L</a:t>
            </a:r>
          </a:p>
          <a:p>
            <a:pPr algn="ctr"/>
            <a:r>
              <a:rPr lang="it-IT" sz="2400" b="1" dirty="0" smtClean="0"/>
              <a:t>O</a:t>
            </a:r>
          </a:p>
          <a:p>
            <a:pPr algn="ctr"/>
            <a:r>
              <a:rPr lang="it-IT" sz="2400" b="1" dirty="0" smtClean="0"/>
              <a:t>G</a:t>
            </a:r>
          </a:p>
          <a:p>
            <a:pPr algn="ctr"/>
            <a:r>
              <a:rPr lang="it-IT" sz="2400" b="1" dirty="0" smtClean="0"/>
              <a:t>I</a:t>
            </a:r>
          </a:p>
          <a:p>
            <a:pPr algn="ctr"/>
            <a:r>
              <a:rPr lang="it-IT" sz="2400" b="1" dirty="0"/>
              <a:t>A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365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10561238" cy="1031776"/>
          </a:xfrm>
        </p:spPr>
        <p:txBody>
          <a:bodyPr>
            <a:normAutofit fontScale="90000"/>
          </a:bodyPr>
          <a:lstStyle/>
          <a:p>
            <a:pPr algn="just"/>
            <a:r>
              <a:rPr lang="it-IT" b="1" dirty="0" smtClean="0"/>
              <a:t>La storia della norma tecnica e le fasi del</a:t>
            </a:r>
            <a:br>
              <a:rPr lang="it-IT" b="1" dirty="0" smtClean="0"/>
            </a:br>
            <a:r>
              <a:rPr lang="it-IT" b="1" dirty="0" smtClean="0"/>
              <a:t>percorso di costruzione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3812" y="1676400"/>
            <a:ext cx="10561239" cy="5064968"/>
          </a:xfrm>
        </p:spPr>
        <p:txBody>
          <a:bodyPr>
            <a:normAutofit fontScale="92500" lnSpcReduction="10000"/>
          </a:bodyPr>
          <a:lstStyle/>
          <a:p>
            <a:pPr marL="452438" indent="-457200" algn="just">
              <a:buFont typeface="+mj-lt"/>
              <a:buAutoNum type="alphaLcParenR"/>
            </a:pPr>
            <a:r>
              <a:rPr lang="it-IT" b="1" dirty="0" smtClean="0"/>
              <a:t>Emanazione della legge 4/2013</a:t>
            </a:r>
            <a:r>
              <a:rPr lang="it-IT" dirty="0" smtClean="0"/>
              <a:t>, </a:t>
            </a:r>
            <a:r>
              <a:rPr lang="it-IT" i="1" dirty="0" smtClean="0"/>
              <a:t>"Disposizioni in materia di professioni </a:t>
            </a:r>
            <a:r>
              <a:rPr lang="it-IT" i="1" dirty="0"/>
              <a:t>non </a:t>
            </a:r>
            <a:r>
              <a:rPr lang="it-IT" i="1" dirty="0" smtClean="0"/>
              <a:t>organizzate", </a:t>
            </a:r>
            <a:r>
              <a:rPr lang="it-IT" dirty="0" smtClean="0"/>
              <a:t>che fa seguito a una serie di direttive europee miranti a favorire il riconoscimento delle qualifiche professionali e la libera circolazione dei professionisti tra gli Stati membri;</a:t>
            </a:r>
          </a:p>
          <a:p>
            <a:pPr marL="452438" indent="-457200" algn="just">
              <a:buFont typeface="+mj-lt"/>
              <a:buAutoNum type="alphaLcParenR"/>
            </a:pPr>
            <a:r>
              <a:rPr lang="it-IT" b="1" dirty="0" smtClean="0"/>
              <a:t>Istituzione di un tavolo di lavoro</a:t>
            </a:r>
            <a:r>
              <a:rPr lang="it-IT" dirty="0" smtClean="0"/>
              <a:t> costituito, in fase iniziale, da 3 Associazioni di Sociologi – AIS, ANS, </a:t>
            </a:r>
            <a:r>
              <a:rPr lang="it-IT" dirty="0" err="1" smtClean="0"/>
              <a:t>SoIS</a:t>
            </a:r>
            <a:r>
              <a:rPr lang="it-IT" dirty="0" smtClean="0"/>
              <a:t> – che ha iniziato a dialogare sulle possibilità offerte dalla legge 4/2013;</a:t>
            </a:r>
          </a:p>
          <a:p>
            <a:pPr marL="452438" indent="-457200" algn="just">
              <a:buFont typeface="+mj-lt"/>
              <a:buAutoNum type="alphaLcParenR"/>
            </a:pPr>
            <a:r>
              <a:rPr lang="it-IT" b="1" dirty="0" smtClean="0"/>
              <a:t>Contatti con l’Ente Italiano di Normazione </a:t>
            </a:r>
            <a:r>
              <a:rPr lang="it-IT" dirty="0" smtClean="0"/>
              <a:t>(UNI) e successivo incontro mirante a formalizzare il Gruppo di Lavoro (GL17) e ricevere informazioni sul percorso di costruzione della norma tecnica;</a:t>
            </a:r>
          </a:p>
          <a:p>
            <a:pPr marL="452438" indent="-457200" algn="just">
              <a:buFont typeface="+mj-lt"/>
              <a:buAutoNum type="alphaLcParenR"/>
            </a:pPr>
            <a:r>
              <a:rPr lang="it-IT" b="1" dirty="0" smtClean="0"/>
              <a:t>Avvio delle attività del GL17 </a:t>
            </a:r>
            <a:r>
              <a:rPr lang="it-IT" dirty="0" smtClean="0"/>
              <a:t>(dicembre 2015), allargato ad altre 2 Associazioni di Sociologi, l’AIST e la SISS, con incontri periodici formali (nella sede UNI) e informali, finalizzati ad attraversare tutti i passaggi previsti; </a:t>
            </a:r>
          </a:p>
          <a:p>
            <a:pPr marL="452438" indent="-457200" algn="just">
              <a:buFont typeface="+mj-lt"/>
              <a:buAutoNum type="alphaLcParenR"/>
            </a:pPr>
            <a:r>
              <a:rPr lang="it-IT" b="1" dirty="0"/>
              <a:t>Superamento delle fasi previste e pubblicazione della norma</a:t>
            </a:r>
            <a:br>
              <a:rPr lang="it-IT" b="1" dirty="0"/>
            </a:br>
            <a:r>
              <a:rPr lang="it-IT" b="1" dirty="0" smtClean="0"/>
              <a:t>tecnica (11695), </a:t>
            </a: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 novembre 2017.</a:t>
            </a:r>
          </a:p>
          <a:p>
            <a:pPr marL="452438" indent="-457200" algn="just">
              <a:buFont typeface="+mj-lt"/>
              <a:buAutoNum type="alphaLcParenR"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733256"/>
            <a:ext cx="1293813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8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arrotondato 21"/>
          <p:cNvSpPr/>
          <p:nvPr/>
        </p:nvSpPr>
        <p:spPr>
          <a:xfrm>
            <a:off x="261764" y="801256"/>
            <a:ext cx="2304256" cy="99013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FASE PRE-NORMATIVA</a:t>
            </a:r>
          </a:p>
        </p:txBody>
      </p:sp>
      <p:sp>
        <p:nvSpPr>
          <p:cNvPr id="23" name="Rettangolo arrotondato 22"/>
          <p:cNvSpPr/>
          <p:nvPr/>
        </p:nvSpPr>
        <p:spPr>
          <a:xfrm>
            <a:off x="261764" y="1881400"/>
            <a:ext cx="2304256" cy="1080144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APPROVAZIONE E INCHIESTA PUBBLICA PRELIMINARE</a:t>
            </a:r>
          </a:p>
        </p:txBody>
      </p:sp>
      <p:sp>
        <p:nvSpPr>
          <p:cNvPr id="24" name="Rettangolo arrotondato 23"/>
          <p:cNvSpPr/>
          <p:nvPr/>
        </p:nvSpPr>
        <p:spPr>
          <a:xfrm>
            <a:off x="242616" y="3051556"/>
            <a:ext cx="2304256" cy="162021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FASE NORMATIVA</a:t>
            </a:r>
          </a:p>
        </p:txBody>
      </p:sp>
      <p:sp>
        <p:nvSpPr>
          <p:cNvPr id="25" name="Rettangolo arrotondato 24"/>
          <p:cNvSpPr/>
          <p:nvPr/>
        </p:nvSpPr>
        <p:spPr>
          <a:xfrm>
            <a:off x="235853" y="4761784"/>
            <a:ext cx="2304256" cy="810108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INCHIESTA PUBBLICA FINALE</a:t>
            </a:r>
          </a:p>
        </p:txBody>
      </p:sp>
      <p:sp>
        <p:nvSpPr>
          <p:cNvPr id="26" name="Rettangolo arrotondato 25"/>
          <p:cNvSpPr/>
          <p:nvPr/>
        </p:nvSpPr>
        <p:spPr>
          <a:xfrm>
            <a:off x="261764" y="5723182"/>
            <a:ext cx="2304256" cy="99013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PUBBLICAZIONE DELLA NORMA TECNICA E SUA APPLICAZIONE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117748" y="188024"/>
            <a:ext cx="11881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Cooper Black" pitchFamily="18" charset="0"/>
                <a:ea typeface="Adobe Fangsong Std R" pitchFamily="18" charset="-128"/>
              </a:rPr>
              <a:t>LE FASI DEL PERCORSO DI COSTRUZIONE DELLA NORMA UNI</a:t>
            </a:r>
            <a:endParaRPr lang="it-IT" sz="2800" dirty="0">
              <a:latin typeface="Cooper Black" pitchFamily="18" charset="0"/>
              <a:ea typeface="Adobe Fangsong Std R" pitchFamily="18" charset="-128"/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2998068" y="755090"/>
            <a:ext cx="8712968" cy="11701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</a:rPr>
              <a:t>Compilazione della scheda e individuazione </a:t>
            </a:r>
            <a:r>
              <a:rPr lang="it-IT" sz="1600" i="1" dirty="0" err="1" smtClean="0">
                <a:solidFill>
                  <a:schemeClr val="tx1"/>
                </a:solidFill>
              </a:rPr>
              <a:t>stakeholders</a:t>
            </a:r>
            <a:endParaRPr lang="it-IT" sz="1600" i="1" dirty="0">
              <a:solidFill>
                <a:schemeClr val="tx1"/>
              </a:solidFill>
            </a:endParaRPr>
          </a:p>
          <a:p>
            <a:pPr marL="171450" indent="-17145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</a:rPr>
              <a:t>Condivisione e approvazione scheda tra tutti </a:t>
            </a:r>
            <a:r>
              <a:rPr lang="it-IT" sz="1600" i="1" dirty="0">
                <a:solidFill>
                  <a:schemeClr val="tx1"/>
                </a:solidFill>
              </a:rPr>
              <a:t>gli </a:t>
            </a:r>
            <a:r>
              <a:rPr lang="it-IT" sz="1600" i="1" dirty="0" err="1">
                <a:solidFill>
                  <a:schemeClr val="tx1"/>
                </a:solidFill>
              </a:rPr>
              <a:t>stakeholders</a:t>
            </a:r>
            <a:endParaRPr lang="it-IT" sz="1600" i="1" dirty="0">
              <a:solidFill>
                <a:schemeClr val="tx1"/>
              </a:solidFill>
            </a:endParaRPr>
          </a:p>
          <a:p>
            <a:pPr marL="171450" indent="-17145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</a:rPr>
              <a:t>Invio scheda alla plenaria come documentazione in votazione telematica per 15 giorni </a:t>
            </a:r>
          </a:p>
        </p:txBody>
      </p:sp>
      <p:sp>
        <p:nvSpPr>
          <p:cNvPr id="38" name="Rettangolo 37"/>
          <p:cNvSpPr/>
          <p:nvPr/>
        </p:nvSpPr>
        <p:spPr>
          <a:xfrm>
            <a:off x="2998068" y="1988808"/>
            <a:ext cx="8712968" cy="10801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7030A0"/>
              </a:buClr>
              <a:buFont typeface="Wingdings" pitchFamily="2" charset="2"/>
              <a:buChar char="v"/>
            </a:pPr>
            <a:r>
              <a:rPr lang="it-IT" sz="1600" dirty="0">
                <a:solidFill>
                  <a:schemeClr val="tx1"/>
                </a:solidFill>
              </a:rPr>
              <a:t>Risoluzione di eventuali criticità e approvazione</a:t>
            </a:r>
          </a:p>
          <a:p>
            <a:pPr algn="just">
              <a:buClr>
                <a:srgbClr val="7030A0"/>
              </a:buClr>
              <a:buFont typeface="Wingdings" pitchFamily="2" charset="2"/>
              <a:buChar char="v"/>
            </a:pPr>
            <a:r>
              <a:rPr lang="it-IT" sz="1600" dirty="0">
                <a:solidFill>
                  <a:schemeClr val="tx1"/>
                </a:solidFill>
              </a:rPr>
              <a:t>Pubblicazione della scheda </a:t>
            </a:r>
            <a:r>
              <a:rPr lang="it-IT" sz="1600" dirty="0" err="1">
                <a:solidFill>
                  <a:schemeClr val="tx1"/>
                </a:solidFill>
              </a:rPr>
              <a:t>pre</a:t>
            </a:r>
            <a:r>
              <a:rPr lang="it-IT" sz="1600" dirty="0">
                <a:solidFill>
                  <a:schemeClr val="tx1"/>
                </a:solidFill>
              </a:rPr>
              <a:t>-normativa per 15 gg sul sito UNI</a:t>
            </a:r>
          </a:p>
          <a:p>
            <a:pPr algn="just">
              <a:buClr>
                <a:srgbClr val="7030A0"/>
              </a:buClr>
              <a:buFont typeface="Wingdings" pitchFamily="2" charset="2"/>
              <a:buChar char="v"/>
            </a:pPr>
            <a:r>
              <a:rPr lang="it-IT" sz="1600" dirty="0">
                <a:solidFill>
                  <a:schemeClr val="tx1"/>
                </a:solidFill>
              </a:rPr>
              <a:t> Risoluzione di eventuali commenti pervenuti</a:t>
            </a:r>
          </a:p>
        </p:txBody>
      </p:sp>
      <p:sp>
        <p:nvSpPr>
          <p:cNvPr id="39" name="Rettangolo 38"/>
          <p:cNvSpPr/>
          <p:nvPr/>
        </p:nvSpPr>
        <p:spPr>
          <a:xfrm>
            <a:off x="2998068" y="3158964"/>
            <a:ext cx="8712968" cy="17102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7030A0"/>
              </a:buClr>
              <a:buFont typeface="Wingdings" pitchFamily="2" charset="2"/>
              <a:buChar char="v"/>
            </a:pPr>
            <a:r>
              <a:rPr lang="it-IT" sz="1200" dirty="0">
                <a:solidFill>
                  <a:schemeClr val="tx1"/>
                </a:solidFill>
              </a:rPr>
              <a:t> Insediamento del Gruppo di Lavoro </a:t>
            </a:r>
          </a:p>
          <a:p>
            <a:pPr algn="just">
              <a:buClr>
                <a:srgbClr val="7030A0"/>
              </a:buClr>
              <a:buFont typeface="Wingdings" pitchFamily="2" charset="2"/>
              <a:buChar char="v"/>
            </a:pPr>
            <a:r>
              <a:rPr lang="it-IT" sz="1200" dirty="0">
                <a:solidFill>
                  <a:schemeClr val="tx1"/>
                </a:solidFill>
              </a:rPr>
              <a:t> </a:t>
            </a:r>
            <a:r>
              <a:rPr lang="it-IT" sz="1200" dirty="0" smtClean="0">
                <a:solidFill>
                  <a:schemeClr val="tx1"/>
                </a:solidFill>
              </a:rPr>
              <a:t>Programmazione </a:t>
            </a:r>
            <a:r>
              <a:rPr lang="it-IT" sz="1200" dirty="0">
                <a:solidFill>
                  <a:schemeClr val="tx1"/>
                </a:solidFill>
              </a:rPr>
              <a:t>riunioni “informali” (solo GL senza referenti UNI) e formali  presso UNI</a:t>
            </a:r>
          </a:p>
          <a:p>
            <a:pPr algn="just">
              <a:buClr>
                <a:srgbClr val="7030A0"/>
              </a:buClr>
              <a:buFont typeface="Wingdings" pitchFamily="2" charset="2"/>
              <a:buChar char="v"/>
            </a:pPr>
            <a:r>
              <a:rPr lang="it-IT" sz="1200" dirty="0">
                <a:solidFill>
                  <a:schemeClr val="tx1"/>
                </a:solidFill>
              </a:rPr>
              <a:t> </a:t>
            </a:r>
            <a:r>
              <a:rPr lang="it-IT" sz="1200" dirty="0" smtClean="0">
                <a:solidFill>
                  <a:schemeClr val="tx1"/>
                </a:solidFill>
              </a:rPr>
              <a:t>Reporting </a:t>
            </a:r>
            <a:r>
              <a:rPr lang="it-IT" sz="1200" dirty="0">
                <a:solidFill>
                  <a:schemeClr val="tx1"/>
                </a:solidFill>
              </a:rPr>
              <a:t>periodico di avanzamento dei lavori da parte del Coordinatore del GL e circolazione delle bozze intermedie</a:t>
            </a:r>
          </a:p>
          <a:p>
            <a:pPr algn="just">
              <a:buClr>
                <a:srgbClr val="7030A0"/>
              </a:buClr>
              <a:buFont typeface="Wingdings" pitchFamily="2" charset="2"/>
              <a:buChar char="v"/>
            </a:pPr>
            <a:r>
              <a:rPr lang="it-IT" sz="1200" dirty="0">
                <a:solidFill>
                  <a:schemeClr val="tx1"/>
                </a:solidFill>
              </a:rPr>
              <a:t> </a:t>
            </a:r>
            <a:r>
              <a:rPr lang="it-IT" sz="1200" dirty="0" smtClean="0">
                <a:solidFill>
                  <a:schemeClr val="tx1"/>
                </a:solidFill>
              </a:rPr>
              <a:t>Riunione </a:t>
            </a:r>
            <a:r>
              <a:rPr lang="it-IT" sz="1200" dirty="0">
                <a:solidFill>
                  <a:schemeClr val="tx1"/>
                </a:solidFill>
              </a:rPr>
              <a:t>di chiusura per il licenziamento del progetto da parte del Gruppo di Lavoro</a:t>
            </a:r>
          </a:p>
          <a:p>
            <a:pPr algn="just">
              <a:buClr>
                <a:srgbClr val="7030A0"/>
              </a:buClr>
              <a:buFont typeface="Wingdings" pitchFamily="2" charset="2"/>
              <a:buChar char="v"/>
            </a:pPr>
            <a:r>
              <a:rPr lang="it-IT" sz="1200" dirty="0">
                <a:solidFill>
                  <a:schemeClr val="tx1"/>
                </a:solidFill>
              </a:rPr>
              <a:t> </a:t>
            </a:r>
            <a:r>
              <a:rPr lang="it-IT" sz="1200" dirty="0" smtClean="0">
                <a:solidFill>
                  <a:schemeClr val="tx1"/>
                </a:solidFill>
              </a:rPr>
              <a:t>Inchiesta </a:t>
            </a:r>
            <a:r>
              <a:rPr lang="it-IT" sz="1200" dirty="0">
                <a:solidFill>
                  <a:schemeClr val="tx1"/>
                </a:solidFill>
              </a:rPr>
              <a:t>interna al GL e contestuale invio alla plenaria per l’approvazione (15 gg)</a:t>
            </a:r>
          </a:p>
          <a:p>
            <a:pPr algn="just">
              <a:buClr>
                <a:srgbClr val="7030A0"/>
              </a:buClr>
              <a:buFont typeface="Wingdings" pitchFamily="2" charset="2"/>
              <a:buChar char="v"/>
            </a:pPr>
            <a:r>
              <a:rPr lang="it-IT" sz="1200" dirty="0">
                <a:solidFill>
                  <a:schemeClr val="tx1"/>
                </a:solidFill>
              </a:rPr>
              <a:t> </a:t>
            </a:r>
            <a:r>
              <a:rPr lang="it-IT" sz="1200" dirty="0" smtClean="0">
                <a:solidFill>
                  <a:schemeClr val="tx1"/>
                </a:solidFill>
              </a:rPr>
              <a:t>Risoluzione </a:t>
            </a:r>
            <a:r>
              <a:rPr lang="it-IT" sz="1200" dirty="0">
                <a:solidFill>
                  <a:schemeClr val="tx1"/>
                </a:solidFill>
              </a:rPr>
              <a:t>di eventuali criticità</a:t>
            </a:r>
          </a:p>
          <a:p>
            <a:pPr algn="just">
              <a:buClr>
                <a:srgbClr val="7030A0"/>
              </a:buClr>
              <a:buFont typeface="Wingdings" pitchFamily="2" charset="2"/>
              <a:buChar char="v"/>
            </a:pPr>
            <a:r>
              <a:rPr lang="it-IT" sz="1200" dirty="0">
                <a:solidFill>
                  <a:schemeClr val="tx1"/>
                </a:solidFill>
              </a:rPr>
              <a:t> </a:t>
            </a:r>
            <a:r>
              <a:rPr lang="it-IT" sz="1200" dirty="0" smtClean="0">
                <a:solidFill>
                  <a:schemeClr val="tx1"/>
                </a:solidFill>
              </a:rPr>
              <a:t>Revisione </a:t>
            </a:r>
            <a:r>
              <a:rPr lang="it-IT" sz="1200" dirty="0">
                <a:solidFill>
                  <a:schemeClr val="tx1"/>
                </a:solidFill>
              </a:rPr>
              <a:t>interna UNI</a:t>
            </a:r>
          </a:p>
        </p:txBody>
      </p:sp>
      <p:sp>
        <p:nvSpPr>
          <p:cNvPr id="40" name="Rettangolo 39"/>
          <p:cNvSpPr/>
          <p:nvPr/>
        </p:nvSpPr>
        <p:spPr>
          <a:xfrm>
            <a:off x="2998068" y="4959204"/>
            <a:ext cx="8712968" cy="720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</a:rPr>
              <a:t>P</a:t>
            </a:r>
            <a:r>
              <a:rPr lang="it-IT" sz="1600" dirty="0" smtClean="0">
                <a:solidFill>
                  <a:schemeClr val="tx1"/>
                </a:solidFill>
              </a:rPr>
              <a:t>ubblicazione </a:t>
            </a:r>
            <a:r>
              <a:rPr lang="it-IT" sz="1600" dirty="0">
                <a:solidFill>
                  <a:schemeClr val="tx1"/>
                </a:solidFill>
              </a:rPr>
              <a:t>della norma tecnica per 60 gg sul sito UNI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</a:rPr>
              <a:t>R</a:t>
            </a:r>
            <a:r>
              <a:rPr lang="it-IT" sz="1600" dirty="0" smtClean="0">
                <a:solidFill>
                  <a:schemeClr val="tx1"/>
                </a:solidFill>
              </a:rPr>
              <a:t>isoluzione </a:t>
            </a:r>
            <a:r>
              <a:rPr lang="it-IT" sz="1600" dirty="0">
                <a:solidFill>
                  <a:schemeClr val="tx1"/>
                </a:solidFill>
              </a:rPr>
              <a:t>di eventuali commenti pervenuti</a:t>
            </a:r>
          </a:p>
        </p:txBody>
      </p:sp>
      <p:sp>
        <p:nvSpPr>
          <p:cNvPr id="41" name="Rettangolo 40"/>
          <p:cNvSpPr/>
          <p:nvPr/>
        </p:nvSpPr>
        <p:spPr>
          <a:xfrm>
            <a:off x="2998068" y="5769312"/>
            <a:ext cx="8712968" cy="9901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tx1"/>
                </a:solidFill>
              </a:rPr>
              <a:t>Approvazione </a:t>
            </a:r>
            <a:r>
              <a:rPr lang="it-IT" sz="1600" dirty="0">
                <a:solidFill>
                  <a:schemeClr val="tx1"/>
                </a:solidFill>
              </a:rPr>
              <a:t>delle norma dalla Commissione Centrale Tecnica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</a:rPr>
              <a:t>R</a:t>
            </a:r>
            <a:r>
              <a:rPr lang="it-IT" sz="1600" dirty="0" smtClean="0">
                <a:solidFill>
                  <a:schemeClr val="tx1"/>
                </a:solidFill>
              </a:rPr>
              <a:t>atifica </a:t>
            </a:r>
            <a:r>
              <a:rPr lang="it-IT" sz="1600" dirty="0">
                <a:solidFill>
                  <a:schemeClr val="tx1"/>
                </a:solidFill>
              </a:rPr>
              <a:t>del Presidente UNI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</a:rPr>
              <a:t>A</a:t>
            </a:r>
            <a:r>
              <a:rPr lang="it-IT" sz="1600" dirty="0" smtClean="0">
                <a:solidFill>
                  <a:schemeClr val="tx1"/>
                </a:solidFill>
              </a:rPr>
              <a:t>pplicazione </a:t>
            </a:r>
            <a:r>
              <a:rPr lang="it-IT" sz="1600" dirty="0">
                <a:solidFill>
                  <a:schemeClr val="tx1"/>
                </a:solidFill>
              </a:rPr>
              <a:t>e controllo di quanto in essa stabilito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892" y="5769312"/>
            <a:ext cx="1296144" cy="99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9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arrotondato 21"/>
          <p:cNvSpPr/>
          <p:nvPr/>
        </p:nvSpPr>
        <p:spPr>
          <a:xfrm>
            <a:off x="261764" y="691440"/>
            <a:ext cx="2520280" cy="990132"/>
          </a:xfrm>
          <a:prstGeom prst="roundRect">
            <a:avLst/>
          </a:prstGeom>
          <a:solidFill>
            <a:srgbClr val="22783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PROFESSIONISTI</a:t>
            </a:r>
          </a:p>
        </p:txBody>
      </p:sp>
      <p:sp>
        <p:nvSpPr>
          <p:cNvPr id="23" name="Rettangolo arrotondato 22"/>
          <p:cNvSpPr/>
          <p:nvPr/>
        </p:nvSpPr>
        <p:spPr>
          <a:xfrm>
            <a:off x="261764" y="1795733"/>
            <a:ext cx="2520280" cy="1153304"/>
          </a:xfrm>
          <a:prstGeom prst="roundRect">
            <a:avLst/>
          </a:prstGeom>
          <a:solidFill>
            <a:srgbClr val="22783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ASSOCIAZIONI E FORME AGGREGATIVE DI ASSOCIAZIONI</a:t>
            </a:r>
          </a:p>
        </p:txBody>
      </p:sp>
      <p:sp>
        <p:nvSpPr>
          <p:cNvPr id="24" name="Rettangolo arrotondato 23"/>
          <p:cNvSpPr/>
          <p:nvPr/>
        </p:nvSpPr>
        <p:spPr>
          <a:xfrm>
            <a:off x="261764" y="3060487"/>
            <a:ext cx="2520280" cy="1135284"/>
          </a:xfrm>
          <a:prstGeom prst="roundRect">
            <a:avLst/>
          </a:prstGeom>
          <a:solidFill>
            <a:srgbClr val="22783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UNI</a:t>
            </a:r>
          </a:p>
        </p:txBody>
      </p:sp>
      <p:sp>
        <p:nvSpPr>
          <p:cNvPr id="25" name="Rettangolo arrotondato 24"/>
          <p:cNvSpPr/>
          <p:nvPr/>
        </p:nvSpPr>
        <p:spPr>
          <a:xfrm>
            <a:off x="261764" y="4333893"/>
            <a:ext cx="2520280" cy="1117272"/>
          </a:xfrm>
          <a:prstGeom prst="roundRect">
            <a:avLst/>
          </a:prstGeom>
          <a:solidFill>
            <a:srgbClr val="22783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ACCREDIA</a:t>
            </a:r>
          </a:p>
        </p:txBody>
      </p:sp>
      <p:sp>
        <p:nvSpPr>
          <p:cNvPr id="26" name="Rettangolo arrotondato 25"/>
          <p:cNvSpPr/>
          <p:nvPr/>
        </p:nvSpPr>
        <p:spPr>
          <a:xfrm>
            <a:off x="261764" y="5589287"/>
            <a:ext cx="2520280" cy="1117431"/>
          </a:xfrm>
          <a:prstGeom prst="roundRect">
            <a:avLst/>
          </a:prstGeom>
          <a:solidFill>
            <a:srgbClr val="22783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MINISTERO DELLO SVILUPPO ECONOMICO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1269876" y="98556"/>
            <a:ext cx="10153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Cooper Black" pitchFamily="18" charset="0"/>
                <a:ea typeface="Adobe Fangsong Std R" pitchFamily="18" charset="-128"/>
              </a:rPr>
              <a:t>GLI ATTORI DEL PERCORSO COMPLESSIVO </a:t>
            </a:r>
            <a:endParaRPr lang="it-IT" sz="2800" dirty="0">
              <a:latin typeface="Cooper Black" pitchFamily="18" charset="0"/>
              <a:ea typeface="Adobe Fangsong Std R" pitchFamily="18" charset="-128"/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3214092" y="728640"/>
            <a:ext cx="8352928" cy="9901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227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dirty="0">
                <a:solidFill>
                  <a:schemeClr val="tx1"/>
                </a:solidFill>
              </a:rPr>
              <a:t>COLORO CHE ESERCITANO UNA PROFESSIONE NON ORDINISTICA CHE HA PER OGGETTO </a:t>
            </a:r>
            <a:r>
              <a:rPr lang="it-I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PRESTAZIONI DI OPERE E SERVIZI</a:t>
            </a:r>
            <a:r>
              <a:rPr lang="it-IT" sz="1600" dirty="0">
                <a:solidFill>
                  <a:schemeClr val="tx1"/>
                </a:solidFill>
              </a:rPr>
              <a:t>, ESERCITATA PREVALENTEMENTE </a:t>
            </a:r>
            <a:r>
              <a:rPr lang="it-I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MEDIANTE LAVORO INTELLETTUALE</a:t>
            </a:r>
          </a:p>
        </p:txBody>
      </p:sp>
      <p:sp>
        <p:nvSpPr>
          <p:cNvPr id="38" name="Rettangolo 37"/>
          <p:cNvSpPr/>
          <p:nvPr/>
        </p:nvSpPr>
        <p:spPr>
          <a:xfrm>
            <a:off x="3214092" y="1753421"/>
            <a:ext cx="8352927" cy="12255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227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227836"/>
              </a:buClr>
            </a:pPr>
            <a:r>
              <a:rPr lang="it-IT" dirty="0">
                <a:solidFill>
                  <a:schemeClr val="tx1"/>
                </a:solidFill>
              </a:rPr>
              <a:t>ORGANISMI COLLETTIVI CHE RAGGRUPPANO I SUDDETTI PROFESSIONISTI,  CHE NE PROMUOVONO LA FORMAZIONE E CHE SI PROPONGONO DI QUALIFICARE LA PROFESSIONE ATTRAVERSO IL RISPETTO E IL CONTROLLO DI STANDARD PROF.</a:t>
            </a:r>
          </a:p>
        </p:txBody>
      </p:sp>
      <p:sp>
        <p:nvSpPr>
          <p:cNvPr id="39" name="Rettangolo 38"/>
          <p:cNvSpPr/>
          <p:nvPr/>
        </p:nvSpPr>
        <p:spPr>
          <a:xfrm>
            <a:off x="3214092" y="2978940"/>
            <a:ext cx="8352927" cy="1440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227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227836"/>
              </a:buClr>
            </a:pPr>
            <a:r>
              <a:rPr lang="it-IT" sz="1700" b="1" dirty="0">
                <a:solidFill>
                  <a:schemeClr val="tx1"/>
                </a:solidFill>
              </a:rPr>
              <a:t>ENTE NAZIONALE ITALIANO DI UNIFICAZIONE </a:t>
            </a:r>
            <a:r>
              <a:rPr lang="it-IT" sz="1700" dirty="0">
                <a:solidFill>
                  <a:schemeClr val="tx1"/>
                </a:solidFill>
              </a:rPr>
              <a:t>– ASSOC. PRIVATA SENZA SCOPO DI LUCRO, RICONOSCIUTA DALLO STATO E DALL’UNIONE EUROPEA, CHE ELABORA E PUBBLICA NORME TECNICHE </a:t>
            </a:r>
            <a:r>
              <a:rPr lang="it-IT" sz="1700" dirty="0" smtClean="0">
                <a:solidFill>
                  <a:schemeClr val="tx1"/>
                </a:solidFill>
              </a:rPr>
              <a:t>VOLONTARIE IN </a:t>
            </a:r>
            <a:r>
              <a:rPr lang="it-IT" sz="1700" dirty="0">
                <a:solidFill>
                  <a:schemeClr val="tx1"/>
                </a:solidFill>
              </a:rPr>
              <a:t>TUTTI I SETTORI INDUSTRIALI, COMMERCIALI E DEL TERZIARIO</a:t>
            </a:r>
          </a:p>
        </p:txBody>
      </p:sp>
      <p:sp>
        <p:nvSpPr>
          <p:cNvPr id="40" name="Rettangolo 39"/>
          <p:cNvSpPr/>
          <p:nvPr/>
        </p:nvSpPr>
        <p:spPr>
          <a:xfrm>
            <a:off x="3214092" y="4419132"/>
            <a:ext cx="8352925" cy="11701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227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b="1" dirty="0">
                <a:solidFill>
                  <a:schemeClr val="tx1"/>
                </a:solidFill>
              </a:rPr>
              <a:t>ENTE ITALIANO ACCREDITAMENTO </a:t>
            </a:r>
            <a:r>
              <a:rPr lang="it-IT" sz="1600" dirty="0">
                <a:solidFill>
                  <a:schemeClr val="tx1"/>
                </a:solidFill>
              </a:rPr>
              <a:t>– ORGANISMO UNICO NAZIONALE AUTORIZZATO DALLO STATO A SVOLGERE ATTIVITÁ DI </a:t>
            </a:r>
            <a:r>
              <a:rPr lang="it-IT" sz="1600" dirty="0" smtClean="0">
                <a:solidFill>
                  <a:schemeClr val="tx1"/>
                </a:solidFill>
              </a:rPr>
              <a:t>ACCREDITAMENTO </a:t>
            </a:r>
            <a:r>
              <a:rPr lang="it-IT" sz="1600" dirty="0">
                <a:solidFill>
                  <a:schemeClr val="tx1"/>
                </a:solidFill>
              </a:rPr>
              <a:t>NEI CONFRONTI DEGLI ORGANISMI DI CERTIFICAZIONE INCARICATI DI RILASCIARE CERTIFICATI DI CONFORMITÁ ALLE NORME TECNICHE</a:t>
            </a:r>
          </a:p>
        </p:txBody>
      </p:sp>
      <p:sp>
        <p:nvSpPr>
          <p:cNvPr id="41" name="Rettangolo 40"/>
          <p:cNvSpPr/>
          <p:nvPr/>
        </p:nvSpPr>
        <p:spPr>
          <a:xfrm>
            <a:off x="3214092" y="5623937"/>
            <a:ext cx="8352925" cy="1234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227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dirty="0">
                <a:solidFill>
                  <a:schemeClr val="tx1"/>
                </a:solidFill>
              </a:rPr>
              <a:t>È TENUTO A PUBBLICARE, SUL PROPRIO SITO INTERNET, L’ELENCO DELLE ASSOCIAZIONI PROFESSIONALI E DELLE FORME AGGREGATIVE CHE DICHIARANO DI ESSERE IN POSSESSO DEI REQUISITI PREVISTI</a:t>
            </a:r>
          </a:p>
          <a:p>
            <a:pPr algn="just"/>
            <a:endParaRPr lang="it-IT" sz="1600" dirty="0">
              <a:solidFill>
                <a:schemeClr val="tx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6980" y="-5485"/>
            <a:ext cx="950655" cy="73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8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6072" y="0"/>
            <a:ext cx="10904872" cy="1161055"/>
          </a:xfrm>
        </p:spPr>
        <p:txBody>
          <a:bodyPr/>
          <a:lstStyle/>
          <a:p>
            <a:pPr algn="just">
              <a:defRPr/>
            </a:pPr>
            <a:r>
              <a:rPr lang="it-IT" b="1" i="1" dirty="0" smtClean="0"/>
              <a:t> </a:t>
            </a:r>
            <a:r>
              <a:rPr lang="it-IT" b="1" dirty="0"/>
              <a:t>C</a:t>
            </a:r>
            <a:r>
              <a:rPr lang="it-IT" b="1" dirty="0" smtClean="0"/>
              <a:t>os’è una norma tecnica?</a:t>
            </a:r>
            <a:endParaRPr lang="it-IT" b="1" dirty="0">
              <a:solidFill>
                <a:srgbClr val="7030A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733233" y="1524496"/>
            <a:ext cx="11455591" cy="5333504"/>
          </a:xfrm>
        </p:spPr>
        <p:txBody>
          <a:bodyPr/>
          <a:lstStyle/>
          <a:p>
            <a:pPr marL="0" indent="0" algn="just">
              <a:buNone/>
              <a:defRPr/>
            </a:pP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876072" y="1499535"/>
            <a:ext cx="4815221" cy="4986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399" dirty="0"/>
              <a:t>Norme tecniche = norme volontarie redatte da appositi enti che stabiliscono criteri di progettazione, materiali, processi, metodi, ecc., di costruzione e produzione.</a:t>
            </a:r>
          </a:p>
          <a:p>
            <a:pPr algn="ctr">
              <a:defRPr/>
            </a:pPr>
            <a:r>
              <a:rPr lang="it-IT" sz="2399" dirty="0"/>
              <a:t>Ai suddetti enti aderiscono volontariamente soggetti pubblici e privati.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5834132" y="1524496"/>
            <a:ext cx="6020920" cy="49611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it-IT" sz="1600" dirty="0"/>
              <a:t>Documenti che </a:t>
            </a:r>
            <a:r>
              <a:rPr lang="it-IT" sz="1600" b="1" dirty="0"/>
              <a:t>definiscono le caratteristiche </a:t>
            </a:r>
            <a:r>
              <a:rPr lang="it-IT" sz="1600" dirty="0"/>
              <a:t>(dimensionali, prestazionali, ambientali, di qualità, di sicurezza, di organizzazione, ecc.) </a:t>
            </a:r>
            <a:r>
              <a:rPr lang="it-IT" sz="1600" b="1" dirty="0"/>
              <a:t>di un prodotto</a:t>
            </a:r>
            <a:r>
              <a:rPr lang="it-IT" sz="1600" dirty="0"/>
              <a:t>, </a:t>
            </a:r>
            <a:r>
              <a:rPr lang="it-IT" sz="1600" b="1" dirty="0"/>
              <a:t>processo o servizio</a:t>
            </a:r>
            <a:r>
              <a:rPr lang="it-IT" sz="1600" dirty="0"/>
              <a:t>, secondo lo stato dell'arte e sono il risultato del lavoro di decine di migliaia di esperti in Italia e nel mondo.</a:t>
            </a:r>
          </a:p>
          <a:p>
            <a:pPr algn="just">
              <a:defRPr/>
            </a:pPr>
            <a:r>
              <a:rPr lang="it-IT" sz="1600" dirty="0"/>
              <a:t>Le </a:t>
            </a:r>
            <a:r>
              <a:rPr lang="it-IT" sz="1600" u="sng" dirty="0"/>
              <a:t>caratteristiche peculiari </a:t>
            </a:r>
            <a:r>
              <a:rPr lang="it-IT" sz="1600" dirty="0"/>
              <a:t>delle norme tecniche sono:</a:t>
            </a:r>
          </a:p>
          <a:p>
            <a:pPr algn="just">
              <a:defRPr/>
            </a:pPr>
            <a:r>
              <a:rPr lang="it-IT" sz="1600" b="1" dirty="0"/>
              <a:t>Consensualità </a:t>
            </a:r>
            <a:r>
              <a:rPr lang="it-IT" sz="1600" dirty="0"/>
              <a:t>(approvate con il consenso di coloro che hanno partecipato ai lavori);</a:t>
            </a:r>
          </a:p>
          <a:p>
            <a:pPr algn="just">
              <a:defRPr/>
            </a:pPr>
            <a:r>
              <a:rPr lang="it-IT" sz="1600" b="1" dirty="0"/>
              <a:t>Democraticità </a:t>
            </a:r>
            <a:r>
              <a:rPr lang="it-IT" sz="1600" dirty="0"/>
              <a:t>(tutte le parti economico/sociali interessate possono partecipare ai lavori; chiunque è messo in grado di formulare osservazioni nell'iter che precede l'approvazione finale);</a:t>
            </a:r>
          </a:p>
          <a:p>
            <a:pPr algn="just">
              <a:defRPr/>
            </a:pPr>
            <a:r>
              <a:rPr lang="it-IT" sz="1600" b="1" dirty="0"/>
              <a:t>Trasparenza </a:t>
            </a:r>
            <a:r>
              <a:rPr lang="it-IT" sz="1600" dirty="0"/>
              <a:t>(l’ente segnala le tappe fondamentali dell'iter di approvazione di un progetto di norma, tenendo il progetto stesso a disposizione degli interessati);</a:t>
            </a:r>
          </a:p>
          <a:p>
            <a:pPr algn="just">
              <a:defRPr/>
            </a:pPr>
            <a:r>
              <a:rPr lang="it-IT" sz="1600" b="1" dirty="0"/>
              <a:t>Volontarietà </a:t>
            </a:r>
            <a:r>
              <a:rPr lang="it-IT" sz="1600" dirty="0"/>
              <a:t>(le norme sono un riferimento che le parti interessate si impongono spontaneamente).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8564" y="0"/>
            <a:ext cx="1654476" cy="149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079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162" y="1268760"/>
            <a:ext cx="4442256" cy="1440160"/>
          </a:xfrm>
        </p:spPr>
        <p:txBody>
          <a:bodyPr/>
          <a:lstStyle/>
          <a:p>
            <a:pPr>
              <a:defRPr/>
            </a:pPr>
            <a:r>
              <a:rPr lang="it-IT" b="1" dirty="0" err="1" smtClean="0">
                <a:solidFill>
                  <a:srgbClr val="FF0000"/>
                </a:solidFill>
              </a:rPr>
              <a:t>European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qualifications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framework</a:t>
            </a:r>
            <a:r>
              <a:rPr lang="it-IT" b="1" dirty="0" smtClean="0">
                <a:solidFill>
                  <a:srgbClr val="FF0000"/>
                </a:solidFill>
              </a:rPr>
              <a:t> (EQF)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5662364" y="1700808"/>
            <a:ext cx="5832648" cy="408977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/>
            </a:pPr>
            <a:r>
              <a:rPr lang="it-IT" sz="2399" b="1" dirty="0">
                <a:solidFill>
                  <a:schemeClr val="accent1">
                    <a:lumMod val="50000"/>
                  </a:schemeClr>
                </a:solidFill>
              </a:rPr>
              <a:t>QUALIFICA</a:t>
            </a:r>
          </a:p>
          <a:p>
            <a:pPr marL="0" indent="0" algn="just">
              <a:buNone/>
              <a:defRPr/>
            </a:pPr>
            <a:r>
              <a:rPr lang="it-IT" sz="2399" dirty="0"/>
              <a:t>CERTIFICAZIONE FORMALE </a:t>
            </a:r>
            <a:r>
              <a:rPr lang="it-IT" sz="2399" dirty="0" smtClean="0"/>
              <a:t>RILA-SCIATA </a:t>
            </a:r>
            <a:r>
              <a:rPr lang="it-IT" sz="2399" dirty="0"/>
              <a:t>DA UNA </a:t>
            </a:r>
            <a:r>
              <a:rPr lang="it-IT" sz="2399" dirty="0" smtClean="0"/>
              <a:t>AUTORIT</a:t>
            </a:r>
            <a:r>
              <a:rPr lang="it-IT" sz="2399" dirty="0" smtClean="0">
                <a:latin typeface="Tw Cen MT" panose="020B0602020104020603" pitchFamily="34" charset="0"/>
              </a:rPr>
              <a:t>À</a:t>
            </a:r>
            <a:r>
              <a:rPr lang="it-IT" sz="2399" dirty="0" smtClean="0"/>
              <a:t> COMPE-TENTE </a:t>
            </a:r>
            <a:r>
              <a:rPr lang="it-IT" sz="2399" dirty="0"/>
              <a:t>A CONCLUSIONE DI UN PERCORSO DI FORMAZIONE.</a:t>
            </a:r>
          </a:p>
          <a:p>
            <a:pPr marL="0" indent="0" algn="just">
              <a:buNone/>
              <a:defRPr/>
            </a:pPr>
            <a:r>
              <a:rPr lang="it-IT" sz="2399" dirty="0"/>
              <a:t>ESSA ATTESTA IL </a:t>
            </a:r>
            <a:r>
              <a:rPr lang="it-IT" sz="2399" b="1" i="1" dirty="0"/>
              <a:t>POSSESSO DELLE COMPETENZE</a:t>
            </a:r>
            <a:r>
              <a:rPr lang="it-IT" sz="2399" dirty="0"/>
              <a:t> IN LINEA CON GLI STANDARD FISSATI DAL SISTEMA EDUCATIVO NAZIONALE.  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14162" y="2924944"/>
            <a:ext cx="4442256" cy="3548726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it-IT" sz="1799" dirty="0"/>
              <a:t>È un sistema che permette di confrontare le qualifiche professionali a livello europeo.</a:t>
            </a:r>
          </a:p>
          <a:p>
            <a:pPr algn="just">
              <a:defRPr/>
            </a:pPr>
            <a:r>
              <a:rPr lang="it-IT" sz="1799" dirty="0"/>
              <a:t>Dal 14 febbraio 2008 per ogni qualifica rilasciata in E</a:t>
            </a:r>
            <a:r>
              <a:rPr lang="it-IT" sz="1799" dirty="0" smtClean="0"/>
              <a:t>uropa </a:t>
            </a:r>
            <a:r>
              <a:rPr lang="it-IT" sz="1799" dirty="0"/>
              <a:t>può essere </a:t>
            </a:r>
            <a:r>
              <a:rPr lang="it-IT" sz="1799" dirty="0" err="1" smtClean="0"/>
              <a:t>identi</a:t>
            </a:r>
            <a:r>
              <a:rPr lang="it-IT" sz="1799" dirty="0" smtClean="0"/>
              <a:t>-ficato </a:t>
            </a:r>
            <a:r>
              <a:rPr lang="it-IT" sz="1799" dirty="0"/>
              <a:t>il corrispondente livello </a:t>
            </a:r>
            <a:r>
              <a:rPr lang="it-IT" sz="1799" dirty="0" smtClean="0"/>
              <a:t>EQF (</a:t>
            </a:r>
            <a:r>
              <a:rPr lang="it-IT" sz="1799" dirty="0"/>
              <a:t>1-8).</a:t>
            </a:r>
          </a:p>
          <a:p>
            <a:pPr algn="just">
              <a:defRPr/>
            </a:pPr>
            <a:r>
              <a:rPr lang="it-IT" sz="1799" dirty="0" smtClean="0"/>
              <a:t>L’EQF adotta </a:t>
            </a:r>
            <a:r>
              <a:rPr lang="it-IT" sz="1799" dirty="0"/>
              <a:t>un sistema basato sui </a:t>
            </a:r>
            <a:r>
              <a:rPr lang="it-IT" sz="1799" b="1" dirty="0"/>
              <a:t>risultati dell’apprendimento</a:t>
            </a:r>
            <a:r>
              <a:rPr lang="it-IT" sz="1799" dirty="0"/>
              <a:t>, definiti in termini di </a:t>
            </a:r>
            <a:r>
              <a:rPr lang="it-IT" sz="1799" u="sng" dirty="0"/>
              <a:t>conoscenze,</a:t>
            </a:r>
            <a:r>
              <a:rPr lang="it-IT" sz="1799" dirty="0"/>
              <a:t> </a:t>
            </a:r>
            <a:r>
              <a:rPr lang="it-IT" sz="1799" u="sng" dirty="0"/>
              <a:t>abilità</a:t>
            </a:r>
            <a:r>
              <a:rPr lang="it-IT" sz="1799" dirty="0"/>
              <a:t> e </a:t>
            </a:r>
            <a:r>
              <a:rPr lang="it-IT" sz="1799" u="sng" dirty="0" err="1" smtClean="0"/>
              <a:t>compe</a:t>
            </a:r>
            <a:r>
              <a:rPr lang="it-IT" sz="1799" u="sng" dirty="0" smtClean="0"/>
              <a:t>-tenze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914162" y="116632"/>
            <a:ext cx="10580850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SISTEMA DELLE QUALIFICHE PROFESSIONALI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9562" y="5699277"/>
            <a:ext cx="1469263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0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523073"/>
              </p:ext>
            </p:extLst>
          </p:nvPr>
        </p:nvGraphicFramePr>
        <p:xfrm>
          <a:off x="3467785" y="137383"/>
          <a:ext cx="4980278" cy="6678454"/>
        </p:xfrm>
        <a:graphic>
          <a:graphicData uri="http://schemas.openxmlformats.org/drawingml/2006/table">
            <a:tbl>
              <a:tblPr/>
              <a:tblGrid>
                <a:gridCol w="1670601">
                  <a:extLst>
                    <a:ext uri="{9D8B030D-6E8A-4147-A177-3AD203B41FA5}"/>
                  </a:extLst>
                </a:gridCol>
                <a:gridCol w="3309677">
                  <a:extLst>
                    <a:ext uri="{9D8B030D-6E8A-4147-A177-3AD203B41FA5}"/>
                  </a:extLst>
                </a:gridCol>
              </a:tblGrid>
              <a:tr h="34651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effectLst/>
                        </a:rPr>
                        <a:t>Livello EQF</a:t>
                      </a:r>
                      <a:endParaRPr lang="it-IT" sz="1200" b="1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effectLst/>
                        </a:rPr>
                        <a:t>Tipologia di qualificazione</a:t>
                      </a:r>
                      <a:endParaRPr lang="it-IT" sz="12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/>
                </a:extLst>
              </a:tr>
              <a:tr h="324401"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effectLst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effectLst/>
                        </a:rPr>
                        <a:t>Diploma di licenza conclusiva del I ciclo di istruzione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648804"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effectLst/>
                        </a:rPr>
                        <a:t>Certificazione delle competenze di base acquisite in esito all'assolvimento dell'obbligo di istruzione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24401"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effectLst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effectLst/>
                        </a:rPr>
                        <a:t>Attestato di qualifica di operatore professionale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24401">
                <a:tc rowSpan="5"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effectLst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effectLst/>
                        </a:rPr>
                        <a:t>Diploma professionale di tecnico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7325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effectLst/>
                        </a:rPr>
                        <a:t>Diploma liceale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7325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effectLst/>
                        </a:rPr>
                        <a:t>Diploma di istruzione tecnica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2440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effectLst/>
                        </a:rPr>
                        <a:t>Diploma di istruzione professionale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4042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effectLst/>
                        </a:rPr>
                        <a:t>Certificato di specializzazione tecnica superiore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73255"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effectLst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effectLst/>
                        </a:rPr>
                        <a:t>Diploma di tecnico superiore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73255">
                <a:tc rowSpan="2"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effectLst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effectLst/>
                        </a:rPr>
                        <a:t>Laurea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2440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effectLst/>
                        </a:rPr>
                        <a:t>Diploma Accademico di I livello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73255">
                <a:tc rowSpan="5"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effectLst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effectLst/>
                        </a:rPr>
                        <a:t>Laurea Magistrale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2440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effectLst/>
                        </a:rPr>
                        <a:t>Diploma Accademico di II livello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7325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effectLst/>
                        </a:rPr>
                        <a:t>Master universitario di I livello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2440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effectLst/>
                        </a:rPr>
                        <a:t>Diploma Accademico di specializzazione (I)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2440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effectLst/>
                        </a:rPr>
                        <a:t>Diploma di perfezionamento o master (I)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73255">
                <a:tc rowSpan="6"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effectLst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effectLst/>
                        </a:rPr>
                        <a:t>Dottorato di ricerca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2440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effectLst/>
                        </a:rPr>
                        <a:t>Diploma accademico di formazione alla ricerca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7325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effectLst/>
                        </a:rPr>
                        <a:t>Diploma di specializzazione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2440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effectLst/>
                        </a:rPr>
                        <a:t>Master universitario di II livello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2440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effectLst/>
                        </a:rPr>
                        <a:t>Diploma Accademico di specializzazione (II)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2440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effectLst/>
                        </a:rPr>
                        <a:t>Diploma di perfezionamento o master (II)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 rot="5400000">
            <a:off x="7817988" y="2889390"/>
            <a:ext cx="6576887" cy="10728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799" dirty="0">
                <a:solidFill>
                  <a:schemeClr val="tx1"/>
                </a:solidFill>
              </a:rPr>
              <a:t>Il quadro europeo delle qualificazioni (EQF)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1853"/>
            <a:ext cx="1469263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9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6536" y="127861"/>
            <a:ext cx="10598563" cy="113159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b="1" dirty="0" smtClean="0">
                <a:solidFill>
                  <a:srgbClr val="7030A0"/>
                </a:solidFill>
              </a:rPr>
              <a:t>La </a:t>
            </a:r>
            <a:r>
              <a:rPr lang="it-IT" b="1" dirty="0">
                <a:solidFill>
                  <a:srgbClr val="7030A0"/>
                </a:solidFill>
              </a:rPr>
              <a:t>norma tecnica uni </a:t>
            </a:r>
            <a:r>
              <a:rPr lang="it-IT" b="1" dirty="0" smtClean="0">
                <a:solidFill>
                  <a:srgbClr val="7030A0"/>
                </a:solidFill>
              </a:rPr>
              <a:t>11695: i contenuti</a:t>
            </a:r>
            <a:r>
              <a:rPr lang="it-IT" b="1" dirty="0">
                <a:solidFill>
                  <a:srgbClr val="7030A0"/>
                </a:solidFill>
              </a:rPr>
              <a:t/>
            </a:r>
            <a:br>
              <a:rPr lang="it-IT" b="1" dirty="0">
                <a:solidFill>
                  <a:srgbClr val="7030A0"/>
                </a:solidFill>
              </a:rPr>
            </a:br>
            <a:endParaRPr lang="it-IT" b="1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966536" y="1052736"/>
            <a:ext cx="10598564" cy="5667882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it-IT" dirty="0" smtClean="0"/>
              <a:t>L’UNI</a:t>
            </a:r>
            <a:r>
              <a:rPr lang="it-IT" dirty="0"/>
              <a:t>, dopo aver raccolto le istanze delle Associazioni professionali (</a:t>
            </a:r>
            <a:r>
              <a:rPr lang="it-IT" b="1" dirty="0"/>
              <a:t>AIS,</a:t>
            </a:r>
            <a:r>
              <a:rPr lang="it-IT" dirty="0"/>
              <a:t> </a:t>
            </a:r>
            <a:r>
              <a:rPr lang="it-IT" b="1" dirty="0"/>
              <a:t>ANS e SOIS), </a:t>
            </a:r>
            <a:r>
              <a:rPr lang="it-IT" dirty="0"/>
              <a:t>ha avviato il </a:t>
            </a:r>
            <a:r>
              <a:rPr lang="it-IT" dirty="0" smtClean="0"/>
              <a:t>percorso </a:t>
            </a:r>
            <a:r>
              <a:rPr lang="it-IT" dirty="0"/>
              <a:t>di costruzione della norma tecnica e le ha guidate nell’accidentato percorso della sua </a:t>
            </a:r>
            <a:r>
              <a:rPr lang="it-IT" dirty="0" smtClean="0"/>
              <a:t>stesura. Il risultato è un documento </a:t>
            </a:r>
            <a:r>
              <a:rPr lang="it-IT" dirty="0"/>
              <a:t>di oltre trenta pagine </a:t>
            </a:r>
            <a:r>
              <a:rPr lang="it-IT" dirty="0" smtClean="0"/>
              <a:t>in cui vengono definite </a:t>
            </a:r>
            <a:r>
              <a:rPr lang="it-IT" dirty="0"/>
              <a:t>le caratteristiche prestazionali della professione del </a:t>
            </a:r>
            <a:r>
              <a:rPr lang="it-IT" dirty="0" smtClean="0"/>
              <a:t>sociologo. </a:t>
            </a:r>
          </a:p>
          <a:p>
            <a:pPr marL="0" indent="0" algn="just">
              <a:buNone/>
              <a:defRPr/>
            </a:pPr>
            <a:r>
              <a:rPr lang="it-IT" dirty="0" smtClean="0"/>
              <a:t>PREVEDE </a:t>
            </a:r>
            <a:r>
              <a:rPr lang="it-IT" b="1" dirty="0" smtClean="0"/>
              <a:t>DUE LIVELLI PROFESSIONALI</a:t>
            </a:r>
            <a:r>
              <a:rPr lang="it-IT" dirty="0" smtClean="0"/>
              <a:t>.</a:t>
            </a:r>
          </a:p>
          <a:p>
            <a:pPr marL="0" indent="0">
              <a:buNone/>
              <a:defRPr/>
            </a:pPr>
            <a:endParaRPr lang="it-IT" dirty="0"/>
          </a:p>
        </p:txBody>
      </p:sp>
      <p:grpSp>
        <p:nvGrpSpPr>
          <p:cNvPr id="30724" name="Group 7"/>
          <p:cNvGrpSpPr>
            <a:grpSpLocks noChangeAspect="1"/>
          </p:cNvGrpSpPr>
          <p:nvPr/>
        </p:nvGrpSpPr>
        <p:grpSpPr bwMode="auto">
          <a:xfrm>
            <a:off x="1071284" y="2367240"/>
            <a:ext cx="9865330" cy="4370836"/>
            <a:chOff x="675" y="1491"/>
            <a:chExt cx="6216" cy="2754"/>
          </a:xfrm>
        </p:grpSpPr>
        <p:sp>
          <p:nvSpPr>
            <p:cNvPr id="30731" name="AutoShape 6"/>
            <p:cNvSpPr>
              <a:spLocks noChangeAspect="1" noChangeArrowheads="1" noTextEdit="1"/>
            </p:cNvSpPr>
            <p:nvPr/>
          </p:nvSpPr>
          <p:spPr bwMode="auto">
            <a:xfrm>
              <a:off x="702" y="1491"/>
              <a:ext cx="6189" cy="2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 sz="1799"/>
            </a:p>
          </p:txBody>
        </p:sp>
        <p:sp>
          <p:nvSpPr>
            <p:cNvPr id="30732" name="Rectangle 8"/>
            <p:cNvSpPr>
              <a:spLocks noChangeArrowheads="1"/>
            </p:cNvSpPr>
            <p:nvPr/>
          </p:nvSpPr>
          <p:spPr bwMode="auto">
            <a:xfrm>
              <a:off x="675" y="156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endParaRPr lang="it-IT" altLang="it-IT" sz="1799"/>
            </a:p>
          </p:txBody>
        </p:sp>
        <p:sp>
          <p:nvSpPr>
            <p:cNvPr id="30733" name="Rectangle 9"/>
            <p:cNvSpPr>
              <a:spLocks noChangeArrowheads="1"/>
            </p:cNvSpPr>
            <p:nvPr/>
          </p:nvSpPr>
          <p:spPr bwMode="auto">
            <a:xfrm>
              <a:off x="1106" y="156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endParaRPr lang="it-IT" altLang="it-IT" sz="1799"/>
            </a:p>
          </p:txBody>
        </p:sp>
        <p:sp>
          <p:nvSpPr>
            <p:cNvPr id="30734" name="Rectangle 10"/>
            <p:cNvSpPr>
              <a:spLocks noChangeArrowheads="1"/>
            </p:cNvSpPr>
            <p:nvPr/>
          </p:nvSpPr>
          <p:spPr bwMode="auto">
            <a:xfrm>
              <a:off x="1183" y="1568"/>
              <a:ext cx="3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t-IT" altLang="it-IT" sz="1699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it-IT" altLang="it-IT" sz="1799"/>
            </a:p>
          </p:txBody>
        </p:sp>
        <p:sp>
          <p:nvSpPr>
            <p:cNvPr id="30735" name="Rectangle 11"/>
            <p:cNvSpPr>
              <a:spLocks noChangeArrowheads="1"/>
            </p:cNvSpPr>
            <p:nvPr/>
          </p:nvSpPr>
          <p:spPr bwMode="auto">
            <a:xfrm>
              <a:off x="1222" y="156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endParaRPr lang="it-IT" altLang="it-IT" sz="1799"/>
            </a:p>
          </p:txBody>
        </p:sp>
        <p:sp>
          <p:nvSpPr>
            <p:cNvPr id="30736" name="Rectangle 12"/>
            <p:cNvSpPr>
              <a:spLocks noChangeArrowheads="1"/>
            </p:cNvSpPr>
            <p:nvPr/>
          </p:nvSpPr>
          <p:spPr bwMode="auto">
            <a:xfrm>
              <a:off x="1420" y="156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endParaRPr lang="it-IT" altLang="it-IT" sz="1799"/>
            </a:p>
          </p:txBody>
        </p:sp>
        <p:sp>
          <p:nvSpPr>
            <p:cNvPr id="30737" name="Rectangle 13"/>
            <p:cNvSpPr>
              <a:spLocks noChangeArrowheads="1"/>
            </p:cNvSpPr>
            <p:nvPr/>
          </p:nvSpPr>
          <p:spPr bwMode="auto">
            <a:xfrm>
              <a:off x="3659" y="1568"/>
              <a:ext cx="3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t-IT" altLang="it-IT" sz="1699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it-IT" altLang="it-IT" sz="1799"/>
            </a:p>
          </p:txBody>
        </p:sp>
        <p:sp>
          <p:nvSpPr>
            <p:cNvPr id="30738" name="Rectangle 14"/>
            <p:cNvSpPr>
              <a:spLocks noChangeArrowheads="1"/>
            </p:cNvSpPr>
            <p:nvPr/>
          </p:nvSpPr>
          <p:spPr bwMode="auto">
            <a:xfrm>
              <a:off x="675" y="1725"/>
              <a:ext cx="3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t-IT" altLang="it-IT" sz="1699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it-IT" altLang="it-IT" sz="1799"/>
            </a:p>
          </p:txBody>
        </p:sp>
        <p:sp>
          <p:nvSpPr>
            <p:cNvPr id="30739" name="Rectangle 15"/>
            <p:cNvSpPr>
              <a:spLocks noChangeArrowheads="1"/>
            </p:cNvSpPr>
            <p:nvPr/>
          </p:nvSpPr>
          <p:spPr bwMode="auto">
            <a:xfrm>
              <a:off x="837" y="1888"/>
              <a:ext cx="3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t-IT" altLang="it-IT" sz="1699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it-IT" altLang="it-IT" sz="1799"/>
            </a:p>
          </p:txBody>
        </p:sp>
        <p:sp>
          <p:nvSpPr>
            <p:cNvPr id="30740" name="Rectangle 16"/>
            <p:cNvSpPr>
              <a:spLocks noChangeArrowheads="1"/>
            </p:cNvSpPr>
            <p:nvPr/>
          </p:nvSpPr>
          <p:spPr bwMode="auto">
            <a:xfrm>
              <a:off x="1299" y="2044"/>
              <a:ext cx="3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t-IT" altLang="it-IT" sz="1699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it-IT" altLang="it-IT" sz="1799"/>
            </a:p>
          </p:txBody>
        </p:sp>
        <p:sp>
          <p:nvSpPr>
            <p:cNvPr id="30741" name="Rectangle 17"/>
            <p:cNvSpPr>
              <a:spLocks noChangeArrowheads="1"/>
            </p:cNvSpPr>
            <p:nvPr/>
          </p:nvSpPr>
          <p:spPr bwMode="auto">
            <a:xfrm>
              <a:off x="1299" y="2200"/>
              <a:ext cx="3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t-IT" altLang="it-IT" sz="1699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it-IT" altLang="it-IT" sz="1799"/>
            </a:p>
          </p:txBody>
        </p:sp>
        <p:sp>
          <p:nvSpPr>
            <p:cNvPr id="30742" name="Rectangle 18"/>
            <p:cNvSpPr>
              <a:spLocks noChangeArrowheads="1"/>
            </p:cNvSpPr>
            <p:nvPr/>
          </p:nvSpPr>
          <p:spPr bwMode="auto">
            <a:xfrm>
              <a:off x="1299" y="2356"/>
              <a:ext cx="111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t-IT" altLang="it-IT" sz="1699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a) Sociologo </a:t>
              </a:r>
              <a:r>
                <a:rPr lang="it-IT" altLang="it-IT" sz="1699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di base</a:t>
              </a:r>
              <a:endParaRPr lang="it-IT" altLang="it-IT" sz="1799" dirty="0"/>
            </a:p>
          </p:txBody>
        </p:sp>
        <p:sp>
          <p:nvSpPr>
            <p:cNvPr id="30743" name="Rectangle 19"/>
            <p:cNvSpPr>
              <a:spLocks noChangeArrowheads="1"/>
            </p:cNvSpPr>
            <p:nvPr/>
          </p:nvSpPr>
          <p:spPr bwMode="auto">
            <a:xfrm>
              <a:off x="2396" y="2356"/>
              <a:ext cx="3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t-IT" altLang="it-IT" sz="1699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it-IT" altLang="it-IT" sz="1799"/>
            </a:p>
          </p:txBody>
        </p:sp>
        <p:sp>
          <p:nvSpPr>
            <p:cNvPr id="30744" name="Rectangle 20"/>
            <p:cNvSpPr>
              <a:spLocks noChangeArrowheads="1"/>
            </p:cNvSpPr>
            <p:nvPr/>
          </p:nvSpPr>
          <p:spPr bwMode="auto">
            <a:xfrm>
              <a:off x="1299" y="2513"/>
              <a:ext cx="3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t-IT" altLang="it-IT" sz="1699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it-IT" altLang="it-IT" sz="1799"/>
            </a:p>
          </p:txBody>
        </p:sp>
        <p:sp>
          <p:nvSpPr>
            <p:cNvPr id="30745" name="Rectangle 21"/>
            <p:cNvSpPr>
              <a:spLocks noChangeArrowheads="1"/>
            </p:cNvSpPr>
            <p:nvPr/>
          </p:nvSpPr>
          <p:spPr bwMode="auto">
            <a:xfrm>
              <a:off x="837" y="2669"/>
              <a:ext cx="3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t-IT" altLang="it-IT" sz="1699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it-IT" altLang="it-IT" sz="1799"/>
            </a:p>
          </p:txBody>
        </p:sp>
        <p:sp>
          <p:nvSpPr>
            <p:cNvPr id="30746" name="Rectangle 22"/>
            <p:cNvSpPr>
              <a:spLocks noChangeArrowheads="1"/>
            </p:cNvSpPr>
            <p:nvPr/>
          </p:nvSpPr>
          <p:spPr bwMode="auto">
            <a:xfrm>
              <a:off x="3294" y="1888"/>
              <a:ext cx="3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t-IT" altLang="it-IT" sz="1699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it-IT" altLang="it-IT" sz="1799"/>
            </a:p>
          </p:txBody>
        </p:sp>
        <p:sp>
          <p:nvSpPr>
            <p:cNvPr id="30747" name="Rectangle 23"/>
            <p:cNvSpPr>
              <a:spLocks noChangeArrowheads="1"/>
            </p:cNvSpPr>
            <p:nvPr/>
          </p:nvSpPr>
          <p:spPr bwMode="auto">
            <a:xfrm>
              <a:off x="3294" y="2044"/>
              <a:ext cx="140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t-IT" altLang="it-IT" sz="1699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               </a:t>
              </a:r>
              <a:endParaRPr lang="it-IT" altLang="it-IT" sz="1799"/>
            </a:p>
          </p:txBody>
        </p:sp>
        <p:sp>
          <p:nvSpPr>
            <p:cNvPr id="30748" name="Rectangle 24"/>
            <p:cNvSpPr>
              <a:spLocks noChangeArrowheads="1"/>
            </p:cNvSpPr>
            <p:nvPr/>
          </p:nvSpPr>
          <p:spPr bwMode="auto">
            <a:xfrm>
              <a:off x="4874" y="204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endParaRPr lang="it-IT" altLang="it-IT" sz="1799"/>
            </a:p>
          </p:txBody>
        </p:sp>
        <p:sp>
          <p:nvSpPr>
            <p:cNvPr id="30749" name="Rectangle 25"/>
            <p:cNvSpPr>
              <a:spLocks noChangeArrowheads="1"/>
            </p:cNvSpPr>
            <p:nvPr/>
          </p:nvSpPr>
          <p:spPr bwMode="auto">
            <a:xfrm>
              <a:off x="5618" y="2044"/>
              <a:ext cx="3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t-IT" altLang="it-IT" sz="1699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it-IT" altLang="it-IT" sz="1799"/>
            </a:p>
          </p:txBody>
        </p:sp>
        <p:sp>
          <p:nvSpPr>
            <p:cNvPr id="30750" name="Rectangle 26"/>
            <p:cNvSpPr>
              <a:spLocks noChangeArrowheads="1"/>
            </p:cNvSpPr>
            <p:nvPr/>
          </p:nvSpPr>
          <p:spPr bwMode="auto">
            <a:xfrm>
              <a:off x="3294" y="2200"/>
              <a:ext cx="3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t-IT" altLang="it-IT" sz="1699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it-IT" altLang="it-IT" sz="1799"/>
            </a:p>
          </p:txBody>
        </p:sp>
        <p:sp>
          <p:nvSpPr>
            <p:cNvPr id="30751" name="Rectangle 27"/>
            <p:cNvSpPr>
              <a:spLocks noChangeArrowheads="1"/>
            </p:cNvSpPr>
            <p:nvPr/>
          </p:nvSpPr>
          <p:spPr bwMode="auto">
            <a:xfrm>
              <a:off x="3294" y="2372"/>
              <a:ext cx="254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t-IT" altLang="it-IT" sz="1699">
                  <a:solidFill>
                    <a:srgbClr val="000000"/>
                  </a:solidFill>
                  <a:latin typeface="Times New Roman" panose="02020603050405020304" pitchFamily="18" charset="0"/>
                </a:rPr>
                <a:t>COMPITI                          </a:t>
              </a:r>
              <a:endParaRPr lang="it-IT" altLang="it-IT" sz="1799"/>
            </a:p>
          </p:txBody>
        </p:sp>
        <p:sp>
          <p:nvSpPr>
            <p:cNvPr id="30752" name="Rectangle 28"/>
            <p:cNvSpPr>
              <a:spLocks noChangeArrowheads="1"/>
            </p:cNvSpPr>
            <p:nvPr/>
          </p:nvSpPr>
          <p:spPr bwMode="auto">
            <a:xfrm>
              <a:off x="5395" y="2356"/>
              <a:ext cx="3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t-IT" altLang="it-IT" sz="1699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it-IT" altLang="it-IT" sz="1799"/>
            </a:p>
          </p:txBody>
        </p:sp>
        <p:sp>
          <p:nvSpPr>
            <p:cNvPr id="30753" name="Rectangle 29"/>
            <p:cNvSpPr>
              <a:spLocks noChangeArrowheads="1"/>
            </p:cNvSpPr>
            <p:nvPr/>
          </p:nvSpPr>
          <p:spPr bwMode="auto">
            <a:xfrm>
              <a:off x="3294" y="2513"/>
              <a:ext cx="3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t-IT" altLang="it-IT" sz="1699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it-IT" altLang="it-IT" sz="1799"/>
            </a:p>
          </p:txBody>
        </p:sp>
        <p:sp>
          <p:nvSpPr>
            <p:cNvPr id="30754" name="Rectangle 30"/>
            <p:cNvSpPr>
              <a:spLocks noChangeArrowheads="1"/>
            </p:cNvSpPr>
            <p:nvPr/>
          </p:nvSpPr>
          <p:spPr bwMode="auto">
            <a:xfrm>
              <a:off x="3294" y="2669"/>
              <a:ext cx="144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t-IT" altLang="it-IT" sz="1699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                </a:t>
              </a:r>
              <a:endParaRPr lang="it-IT" altLang="it-IT" sz="1799"/>
            </a:p>
          </p:txBody>
        </p:sp>
        <p:sp>
          <p:nvSpPr>
            <p:cNvPr id="30755" name="Rectangle 31"/>
            <p:cNvSpPr>
              <a:spLocks noChangeArrowheads="1"/>
            </p:cNvSpPr>
            <p:nvPr/>
          </p:nvSpPr>
          <p:spPr bwMode="auto">
            <a:xfrm>
              <a:off x="4912" y="266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endParaRPr lang="it-IT" altLang="it-IT" sz="1799"/>
            </a:p>
          </p:txBody>
        </p:sp>
        <p:sp>
          <p:nvSpPr>
            <p:cNvPr id="30756" name="Rectangle 32"/>
            <p:cNvSpPr>
              <a:spLocks noChangeArrowheads="1"/>
            </p:cNvSpPr>
            <p:nvPr/>
          </p:nvSpPr>
          <p:spPr bwMode="auto">
            <a:xfrm>
              <a:off x="5683" y="2669"/>
              <a:ext cx="3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t-IT" altLang="it-IT" sz="1699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it-IT" altLang="it-IT" sz="1799"/>
            </a:p>
          </p:txBody>
        </p:sp>
        <p:sp>
          <p:nvSpPr>
            <p:cNvPr id="30757" name="Rectangle 33"/>
            <p:cNvSpPr>
              <a:spLocks noChangeArrowheads="1"/>
            </p:cNvSpPr>
            <p:nvPr/>
          </p:nvSpPr>
          <p:spPr bwMode="auto">
            <a:xfrm>
              <a:off x="3294" y="2825"/>
              <a:ext cx="3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t-IT" altLang="it-IT" sz="1699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it-IT" altLang="it-IT" sz="1799"/>
            </a:p>
          </p:txBody>
        </p:sp>
        <p:sp>
          <p:nvSpPr>
            <p:cNvPr id="30758" name="Rectangle 34"/>
            <p:cNvSpPr>
              <a:spLocks noChangeArrowheads="1"/>
            </p:cNvSpPr>
            <p:nvPr/>
          </p:nvSpPr>
          <p:spPr bwMode="auto">
            <a:xfrm>
              <a:off x="765" y="1879"/>
              <a:ext cx="5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it-IT" altLang="it-IT" sz="1799"/>
            </a:p>
          </p:txBody>
        </p:sp>
        <p:sp>
          <p:nvSpPr>
            <p:cNvPr id="30759" name="Rectangle 35"/>
            <p:cNvSpPr>
              <a:spLocks noChangeArrowheads="1"/>
            </p:cNvSpPr>
            <p:nvPr/>
          </p:nvSpPr>
          <p:spPr bwMode="auto">
            <a:xfrm>
              <a:off x="765" y="1879"/>
              <a:ext cx="5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it-IT" altLang="it-IT" sz="1799"/>
            </a:p>
          </p:txBody>
        </p:sp>
        <p:sp>
          <p:nvSpPr>
            <p:cNvPr id="30760" name="Rectangle 36"/>
            <p:cNvSpPr>
              <a:spLocks noChangeArrowheads="1"/>
            </p:cNvSpPr>
            <p:nvPr/>
          </p:nvSpPr>
          <p:spPr bwMode="auto">
            <a:xfrm>
              <a:off x="770" y="1879"/>
              <a:ext cx="245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it-IT" altLang="it-IT" sz="1799"/>
            </a:p>
          </p:txBody>
        </p:sp>
        <p:sp>
          <p:nvSpPr>
            <p:cNvPr id="30761" name="Rectangle 37"/>
            <p:cNvSpPr>
              <a:spLocks noChangeArrowheads="1"/>
            </p:cNvSpPr>
            <p:nvPr/>
          </p:nvSpPr>
          <p:spPr bwMode="auto">
            <a:xfrm>
              <a:off x="3223" y="1879"/>
              <a:ext cx="5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it-IT" altLang="it-IT" sz="1799"/>
            </a:p>
          </p:txBody>
        </p:sp>
        <p:sp>
          <p:nvSpPr>
            <p:cNvPr id="30762" name="Rectangle 38"/>
            <p:cNvSpPr>
              <a:spLocks noChangeArrowheads="1"/>
            </p:cNvSpPr>
            <p:nvPr/>
          </p:nvSpPr>
          <p:spPr bwMode="auto">
            <a:xfrm>
              <a:off x="3228" y="1879"/>
              <a:ext cx="281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it-IT" altLang="it-IT" sz="1799"/>
            </a:p>
          </p:txBody>
        </p:sp>
        <p:sp>
          <p:nvSpPr>
            <p:cNvPr id="30763" name="Rectangle 39"/>
            <p:cNvSpPr>
              <a:spLocks noChangeArrowheads="1"/>
            </p:cNvSpPr>
            <p:nvPr/>
          </p:nvSpPr>
          <p:spPr bwMode="auto">
            <a:xfrm>
              <a:off x="6042" y="1879"/>
              <a:ext cx="5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it-IT" altLang="it-IT" sz="1799"/>
            </a:p>
          </p:txBody>
        </p:sp>
        <p:sp>
          <p:nvSpPr>
            <p:cNvPr id="30764" name="Rectangle 40"/>
            <p:cNvSpPr>
              <a:spLocks noChangeArrowheads="1"/>
            </p:cNvSpPr>
            <p:nvPr/>
          </p:nvSpPr>
          <p:spPr bwMode="auto">
            <a:xfrm>
              <a:off x="6042" y="1879"/>
              <a:ext cx="5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it-IT" altLang="it-IT" sz="1799"/>
            </a:p>
          </p:txBody>
        </p:sp>
        <p:sp>
          <p:nvSpPr>
            <p:cNvPr id="30765" name="Rectangle 42"/>
            <p:cNvSpPr>
              <a:spLocks noChangeArrowheads="1"/>
            </p:cNvSpPr>
            <p:nvPr/>
          </p:nvSpPr>
          <p:spPr bwMode="auto">
            <a:xfrm>
              <a:off x="6042" y="1885"/>
              <a:ext cx="5" cy="109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it-IT" altLang="it-IT" sz="1799"/>
            </a:p>
          </p:txBody>
        </p:sp>
        <p:sp>
          <p:nvSpPr>
            <p:cNvPr id="30766" name="Rectangle 43"/>
            <p:cNvSpPr>
              <a:spLocks noChangeArrowheads="1"/>
            </p:cNvSpPr>
            <p:nvPr/>
          </p:nvSpPr>
          <p:spPr bwMode="auto">
            <a:xfrm>
              <a:off x="1299" y="2981"/>
              <a:ext cx="3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t-IT" altLang="it-IT" sz="1699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it-IT" altLang="it-IT" sz="1799"/>
            </a:p>
          </p:txBody>
        </p:sp>
        <p:sp>
          <p:nvSpPr>
            <p:cNvPr id="30767" name="Rectangle 44"/>
            <p:cNvSpPr>
              <a:spLocks noChangeArrowheads="1"/>
            </p:cNvSpPr>
            <p:nvPr/>
          </p:nvSpPr>
          <p:spPr bwMode="auto">
            <a:xfrm>
              <a:off x="1299" y="3138"/>
              <a:ext cx="3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t-IT" altLang="it-IT" sz="1699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it-IT" altLang="it-IT" sz="1799"/>
            </a:p>
          </p:txBody>
        </p:sp>
        <p:sp>
          <p:nvSpPr>
            <p:cNvPr id="30768" name="Rectangle 45"/>
            <p:cNvSpPr>
              <a:spLocks noChangeArrowheads="1"/>
            </p:cNvSpPr>
            <p:nvPr/>
          </p:nvSpPr>
          <p:spPr bwMode="auto">
            <a:xfrm>
              <a:off x="1299" y="3294"/>
              <a:ext cx="3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t-IT" altLang="it-IT" sz="1699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it-IT" altLang="it-IT" sz="1799"/>
            </a:p>
          </p:txBody>
        </p:sp>
        <p:sp>
          <p:nvSpPr>
            <p:cNvPr id="30769" name="Rectangle 46"/>
            <p:cNvSpPr>
              <a:spLocks noChangeArrowheads="1"/>
            </p:cNvSpPr>
            <p:nvPr/>
          </p:nvSpPr>
          <p:spPr bwMode="auto">
            <a:xfrm>
              <a:off x="1222" y="3459"/>
              <a:ext cx="85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t-IT" altLang="it-IT" sz="1699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b) Sociologo  </a:t>
              </a:r>
              <a:endParaRPr lang="it-IT" altLang="it-IT" sz="1799" dirty="0"/>
            </a:p>
          </p:txBody>
        </p:sp>
        <p:sp>
          <p:nvSpPr>
            <p:cNvPr id="30770" name="Rectangle 47"/>
            <p:cNvSpPr>
              <a:spLocks noChangeArrowheads="1"/>
            </p:cNvSpPr>
            <p:nvPr/>
          </p:nvSpPr>
          <p:spPr bwMode="auto">
            <a:xfrm>
              <a:off x="1962" y="3450"/>
              <a:ext cx="67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t-IT" altLang="it-IT" sz="1699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specialista</a:t>
              </a:r>
              <a:endParaRPr lang="it-IT" altLang="it-IT" sz="1799" dirty="0"/>
            </a:p>
          </p:txBody>
        </p:sp>
        <p:sp>
          <p:nvSpPr>
            <p:cNvPr id="30771" name="Rectangle 48"/>
            <p:cNvSpPr>
              <a:spLocks noChangeArrowheads="1"/>
            </p:cNvSpPr>
            <p:nvPr/>
          </p:nvSpPr>
          <p:spPr bwMode="auto">
            <a:xfrm>
              <a:off x="2604" y="3450"/>
              <a:ext cx="3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t-IT" altLang="it-IT" sz="1699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it-IT" altLang="it-IT" sz="1799"/>
            </a:p>
          </p:txBody>
        </p:sp>
        <p:sp>
          <p:nvSpPr>
            <p:cNvPr id="30772" name="Rectangle 49"/>
            <p:cNvSpPr>
              <a:spLocks noChangeArrowheads="1"/>
            </p:cNvSpPr>
            <p:nvPr/>
          </p:nvSpPr>
          <p:spPr bwMode="auto">
            <a:xfrm>
              <a:off x="1299" y="3606"/>
              <a:ext cx="3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t-IT" altLang="it-IT" sz="1699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it-IT" altLang="it-IT" sz="1799"/>
            </a:p>
          </p:txBody>
        </p:sp>
        <p:sp>
          <p:nvSpPr>
            <p:cNvPr id="30773" name="Rectangle 50"/>
            <p:cNvSpPr>
              <a:spLocks noChangeArrowheads="1"/>
            </p:cNvSpPr>
            <p:nvPr/>
          </p:nvSpPr>
          <p:spPr bwMode="auto">
            <a:xfrm>
              <a:off x="3294" y="2981"/>
              <a:ext cx="3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t-IT" altLang="it-IT" sz="1699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it-IT" altLang="it-IT" sz="1799"/>
            </a:p>
          </p:txBody>
        </p:sp>
        <p:sp>
          <p:nvSpPr>
            <p:cNvPr id="30774" name="Rectangle 51"/>
            <p:cNvSpPr>
              <a:spLocks noChangeArrowheads="1"/>
            </p:cNvSpPr>
            <p:nvPr/>
          </p:nvSpPr>
          <p:spPr bwMode="auto">
            <a:xfrm>
              <a:off x="3294" y="3138"/>
              <a:ext cx="144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t-IT" altLang="it-IT" sz="1699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                </a:t>
              </a:r>
              <a:endParaRPr lang="it-IT" altLang="it-IT" sz="1799"/>
            </a:p>
          </p:txBody>
        </p:sp>
        <p:sp>
          <p:nvSpPr>
            <p:cNvPr id="30775" name="Rectangle 52"/>
            <p:cNvSpPr>
              <a:spLocks noChangeArrowheads="1"/>
            </p:cNvSpPr>
            <p:nvPr/>
          </p:nvSpPr>
          <p:spPr bwMode="auto">
            <a:xfrm>
              <a:off x="4912" y="313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endParaRPr lang="it-IT" altLang="it-IT" sz="1799"/>
            </a:p>
          </p:txBody>
        </p:sp>
        <p:sp>
          <p:nvSpPr>
            <p:cNvPr id="30776" name="Rectangle 53"/>
            <p:cNvSpPr>
              <a:spLocks noChangeArrowheads="1"/>
            </p:cNvSpPr>
            <p:nvPr/>
          </p:nvSpPr>
          <p:spPr bwMode="auto">
            <a:xfrm>
              <a:off x="5657" y="3138"/>
              <a:ext cx="3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t-IT" altLang="it-IT" sz="1699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it-IT" altLang="it-IT" sz="1799"/>
            </a:p>
          </p:txBody>
        </p:sp>
        <p:sp>
          <p:nvSpPr>
            <p:cNvPr id="30777" name="Rectangle 54"/>
            <p:cNvSpPr>
              <a:spLocks noChangeArrowheads="1"/>
            </p:cNvSpPr>
            <p:nvPr/>
          </p:nvSpPr>
          <p:spPr bwMode="auto">
            <a:xfrm>
              <a:off x="3294" y="3294"/>
              <a:ext cx="3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t-IT" altLang="it-IT" sz="1699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it-IT" altLang="it-IT" sz="1799"/>
            </a:p>
          </p:txBody>
        </p:sp>
        <p:sp>
          <p:nvSpPr>
            <p:cNvPr id="30778" name="Rectangle 55"/>
            <p:cNvSpPr>
              <a:spLocks noChangeArrowheads="1"/>
            </p:cNvSpPr>
            <p:nvPr/>
          </p:nvSpPr>
          <p:spPr bwMode="auto">
            <a:xfrm>
              <a:off x="3294" y="3450"/>
              <a:ext cx="56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t-IT" altLang="it-IT" sz="1699">
                  <a:solidFill>
                    <a:srgbClr val="000000"/>
                  </a:solidFill>
                  <a:latin typeface="Times New Roman" panose="02020603050405020304" pitchFamily="18" charset="0"/>
                </a:rPr>
                <a:t>COMPITI</a:t>
              </a:r>
              <a:endParaRPr lang="it-IT" altLang="it-IT" sz="1799"/>
            </a:p>
          </p:txBody>
        </p:sp>
        <p:sp>
          <p:nvSpPr>
            <p:cNvPr id="30779" name="Rectangle 56"/>
            <p:cNvSpPr>
              <a:spLocks noChangeArrowheads="1"/>
            </p:cNvSpPr>
            <p:nvPr/>
          </p:nvSpPr>
          <p:spPr bwMode="auto">
            <a:xfrm>
              <a:off x="3926" y="3450"/>
              <a:ext cx="89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t-IT" altLang="it-IT" sz="1699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  <a:endParaRPr lang="it-IT" altLang="it-IT" sz="1799"/>
            </a:p>
          </p:txBody>
        </p:sp>
        <p:sp>
          <p:nvSpPr>
            <p:cNvPr id="30780" name="Rectangle 57"/>
            <p:cNvSpPr>
              <a:spLocks noChangeArrowheads="1"/>
            </p:cNvSpPr>
            <p:nvPr/>
          </p:nvSpPr>
          <p:spPr bwMode="auto">
            <a:xfrm>
              <a:off x="4930" y="345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endParaRPr lang="it-IT" altLang="it-IT" sz="1799"/>
            </a:p>
          </p:txBody>
        </p:sp>
        <p:sp>
          <p:nvSpPr>
            <p:cNvPr id="30781" name="Rectangle 58"/>
            <p:cNvSpPr>
              <a:spLocks noChangeArrowheads="1"/>
            </p:cNvSpPr>
            <p:nvPr/>
          </p:nvSpPr>
          <p:spPr bwMode="auto">
            <a:xfrm>
              <a:off x="5357" y="3450"/>
              <a:ext cx="3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t-IT" altLang="it-IT" sz="1699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it-IT" altLang="it-IT" sz="1799"/>
            </a:p>
          </p:txBody>
        </p:sp>
        <p:sp>
          <p:nvSpPr>
            <p:cNvPr id="30782" name="Rectangle 59"/>
            <p:cNvSpPr>
              <a:spLocks noChangeArrowheads="1"/>
            </p:cNvSpPr>
            <p:nvPr/>
          </p:nvSpPr>
          <p:spPr bwMode="auto">
            <a:xfrm>
              <a:off x="3294" y="3606"/>
              <a:ext cx="3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t-IT" altLang="it-IT" sz="1699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it-IT" altLang="it-IT" sz="1799"/>
            </a:p>
          </p:txBody>
        </p:sp>
        <p:sp>
          <p:nvSpPr>
            <p:cNvPr id="30783" name="Rectangle 60"/>
            <p:cNvSpPr>
              <a:spLocks noChangeArrowheads="1"/>
            </p:cNvSpPr>
            <p:nvPr/>
          </p:nvSpPr>
          <p:spPr bwMode="auto">
            <a:xfrm>
              <a:off x="3294" y="3763"/>
              <a:ext cx="144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t-IT" altLang="it-IT" sz="1699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                </a:t>
              </a:r>
              <a:endParaRPr lang="it-IT" altLang="it-IT" sz="1799"/>
            </a:p>
          </p:txBody>
        </p:sp>
        <p:sp>
          <p:nvSpPr>
            <p:cNvPr id="30784" name="Rectangle 61"/>
            <p:cNvSpPr>
              <a:spLocks noChangeArrowheads="1"/>
            </p:cNvSpPr>
            <p:nvPr/>
          </p:nvSpPr>
          <p:spPr bwMode="auto">
            <a:xfrm>
              <a:off x="4912" y="376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endParaRPr lang="it-IT" altLang="it-IT" sz="1799"/>
            </a:p>
          </p:txBody>
        </p:sp>
        <p:sp>
          <p:nvSpPr>
            <p:cNvPr id="30785" name="Rectangle 62"/>
            <p:cNvSpPr>
              <a:spLocks noChangeArrowheads="1"/>
            </p:cNvSpPr>
            <p:nvPr/>
          </p:nvSpPr>
          <p:spPr bwMode="auto">
            <a:xfrm>
              <a:off x="5683" y="3763"/>
              <a:ext cx="3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t-IT" altLang="it-IT" sz="1699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it-IT" altLang="it-IT" sz="1799"/>
            </a:p>
          </p:txBody>
        </p:sp>
        <p:sp>
          <p:nvSpPr>
            <p:cNvPr id="30786" name="Rectangle 63"/>
            <p:cNvSpPr>
              <a:spLocks noChangeArrowheads="1"/>
            </p:cNvSpPr>
            <p:nvPr/>
          </p:nvSpPr>
          <p:spPr bwMode="auto">
            <a:xfrm>
              <a:off x="3294" y="3919"/>
              <a:ext cx="3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t-IT" altLang="it-IT" sz="1699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it-IT" altLang="it-IT" sz="1799"/>
            </a:p>
          </p:txBody>
        </p:sp>
        <p:sp>
          <p:nvSpPr>
            <p:cNvPr id="30787" name="Rectangle 65"/>
            <p:cNvSpPr>
              <a:spLocks noChangeArrowheads="1"/>
            </p:cNvSpPr>
            <p:nvPr/>
          </p:nvSpPr>
          <p:spPr bwMode="auto">
            <a:xfrm>
              <a:off x="765" y="4073"/>
              <a:ext cx="5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it-IT" altLang="it-IT" sz="1799"/>
            </a:p>
          </p:txBody>
        </p:sp>
        <p:sp>
          <p:nvSpPr>
            <p:cNvPr id="30788" name="Rectangle 66"/>
            <p:cNvSpPr>
              <a:spLocks noChangeArrowheads="1"/>
            </p:cNvSpPr>
            <p:nvPr/>
          </p:nvSpPr>
          <p:spPr bwMode="auto">
            <a:xfrm>
              <a:off x="765" y="4073"/>
              <a:ext cx="5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it-IT" altLang="it-IT" sz="1799"/>
            </a:p>
          </p:txBody>
        </p:sp>
        <p:sp>
          <p:nvSpPr>
            <p:cNvPr id="30789" name="Rectangle 67"/>
            <p:cNvSpPr>
              <a:spLocks noChangeArrowheads="1"/>
            </p:cNvSpPr>
            <p:nvPr/>
          </p:nvSpPr>
          <p:spPr bwMode="auto">
            <a:xfrm>
              <a:off x="770" y="4073"/>
              <a:ext cx="245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it-IT" altLang="it-IT" sz="1799"/>
            </a:p>
          </p:txBody>
        </p:sp>
        <p:sp>
          <p:nvSpPr>
            <p:cNvPr id="30790" name="Rectangle 68"/>
            <p:cNvSpPr>
              <a:spLocks noChangeArrowheads="1"/>
            </p:cNvSpPr>
            <p:nvPr/>
          </p:nvSpPr>
          <p:spPr bwMode="auto">
            <a:xfrm>
              <a:off x="3215" y="4073"/>
              <a:ext cx="5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it-IT" altLang="it-IT" sz="1799"/>
            </a:p>
          </p:txBody>
        </p:sp>
        <p:sp>
          <p:nvSpPr>
            <p:cNvPr id="30791" name="Rectangle 69"/>
            <p:cNvSpPr>
              <a:spLocks noChangeArrowheads="1"/>
            </p:cNvSpPr>
            <p:nvPr/>
          </p:nvSpPr>
          <p:spPr bwMode="auto">
            <a:xfrm>
              <a:off x="3220" y="4073"/>
              <a:ext cx="2822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it-IT" altLang="it-IT" sz="1799"/>
            </a:p>
          </p:txBody>
        </p:sp>
        <p:sp>
          <p:nvSpPr>
            <p:cNvPr id="30792" name="Rectangle 70"/>
            <p:cNvSpPr>
              <a:spLocks noChangeArrowheads="1"/>
            </p:cNvSpPr>
            <p:nvPr/>
          </p:nvSpPr>
          <p:spPr bwMode="auto">
            <a:xfrm>
              <a:off x="6042" y="2979"/>
              <a:ext cx="5" cy="109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it-IT" altLang="it-IT" sz="1799"/>
            </a:p>
          </p:txBody>
        </p:sp>
        <p:sp>
          <p:nvSpPr>
            <p:cNvPr id="30793" name="Rectangle 71"/>
            <p:cNvSpPr>
              <a:spLocks noChangeArrowheads="1"/>
            </p:cNvSpPr>
            <p:nvPr/>
          </p:nvSpPr>
          <p:spPr bwMode="auto">
            <a:xfrm>
              <a:off x="6042" y="4073"/>
              <a:ext cx="5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it-IT" altLang="it-IT" sz="1799"/>
            </a:p>
          </p:txBody>
        </p:sp>
        <p:sp>
          <p:nvSpPr>
            <p:cNvPr id="30794" name="Rectangle 72"/>
            <p:cNvSpPr>
              <a:spLocks noChangeArrowheads="1"/>
            </p:cNvSpPr>
            <p:nvPr/>
          </p:nvSpPr>
          <p:spPr bwMode="auto">
            <a:xfrm>
              <a:off x="6042" y="4073"/>
              <a:ext cx="5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it-IT" altLang="it-IT" sz="1799"/>
            </a:p>
          </p:txBody>
        </p:sp>
        <p:sp>
          <p:nvSpPr>
            <p:cNvPr id="30795" name="Rectangle 73"/>
            <p:cNvSpPr>
              <a:spLocks noChangeArrowheads="1"/>
            </p:cNvSpPr>
            <p:nvPr/>
          </p:nvSpPr>
          <p:spPr bwMode="auto">
            <a:xfrm>
              <a:off x="675" y="4080"/>
              <a:ext cx="3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defTabSz="914126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t-IT" altLang="it-IT" sz="1699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it-IT" altLang="it-IT" sz="1799"/>
            </a:p>
          </p:txBody>
        </p:sp>
        <p:sp>
          <p:nvSpPr>
            <p:cNvPr id="30796" name="Freeform 74"/>
            <p:cNvSpPr>
              <a:spLocks noEditPoints="1"/>
            </p:cNvSpPr>
            <p:nvPr/>
          </p:nvSpPr>
          <p:spPr bwMode="auto">
            <a:xfrm>
              <a:off x="3937" y="2146"/>
              <a:ext cx="830" cy="254"/>
            </a:xfrm>
            <a:custGeom>
              <a:avLst/>
              <a:gdLst>
                <a:gd name="T0" fmla="*/ 4 w 830"/>
                <a:gd name="T1" fmla="*/ 254 h 254"/>
                <a:gd name="T2" fmla="*/ 771 w 830"/>
                <a:gd name="T3" fmla="*/ 34 h 254"/>
                <a:gd name="T4" fmla="*/ 767 w 830"/>
                <a:gd name="T5" fmla="*/ 23 h 254"/>
                <a:gd name="T6" fmla="*/ 0 w 830"/>
                <a:gd name="T7" fmla="*/ 243 h 254"/>
                <a:gd name="T8" fmla="*/ 4 w 830"/>
                <a:gd name="T9" fmla="*/ 254 h 254"/>
                <a:gd name="T10" fmla="*/ 769 w 830"/>
                <a:gd name="T11" fmla="*/ 64 h 254"/>
                <a:gd name="T12" fmla="*/ 830 w 830"/>
                <a:gd name="T13" fmla="*/ 11 h 254"/>
                <a:gd name="T14" fmla="*/ 745 w 830"/>
                <a:gd name="T15" fmla="*/ 0 h 254"/>
                <a:gd name="T16" fmla="*/ 769 w 830"/>
                <a:gd name="T17" fmla="*/ 64 h 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0" h="254">
                  <a:moveTo>
                    <a:pt x="4" y="254"/>
                  </a:moveTo>
                  <a:lnTo>
                    <a:pt x="771" y="34"/>
                  </a:lnTo>
                  <a:lnTo>
                    <a:pt x="767" y="23"/>
                  </a:lnTo>
                  <a:lnTo>
                    <a:pt x="0" y="243"/>
                  </a:lnTo>
                  <a:lnTo>
                    <a:pt x="4" y="254"/>
                  </a:lnTo>
                  <a:close/>
                  <a:moveTo>
                    <a:pt x="769" y="64"/>
                  </a:moveTo>
                  <a:lnTo>
                    <a:pt x="830" y="11"/>
                  </a:lnTo>
                  <a:lnTo>
                    <a:pt x="745" y="0"/>
                  </a:lnTo>
                  <a:lnTo>
                    <a:pt x="769" y="64"/>
                  </a:lnTo>
                  <a:close/>
                </a:path>
              </a:pathLst>
            </a:custGeom>
            <a:solidFill>
              <a:srgbClr val="5B9BD5"/>
            </a:solidFill>
            <a:ln w="0" cap="flat">
              <a:solidFill>
                <a:srgbClr val="5B9BD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 sz="1799"/>
            </a:p>
          </p:txBody>
        </p:sp>
        <p:sp>
          <p:nvSpPr>
            <p:cNvPr id="30797" name="Freeform 75"/>
            <p:cNvSpPr>
              <a:spLocks noEditPoints="1"/>
            </p:cNvSpPr>
            <p:nvPr/>
          </p:nvSpPr>
          <p:spPr bwMode="auto">
            <a:xfrm>
              <a:off x="3955" y="2510"/>
              <a:ext cx="830" cy="285"/>
            </a:xfrm>
            <a:custGeom>
              <a:avLst/>
              <a:gdLst>
                <a:gd name="T0" fmla="*/ 4 w 830"/>
                <a:gd name="T1" fmla="*/ 0 h 285"/>
                <a:gd name="T2" fmla="*/ 772 w 830"/>
                <a:gd name="T3" fmla="*/ 252 h 285"/>
                <a:gd name="T4" fmla="*/ 768 w 830"/>
                <a:gd name="T5" fmla="*/ 262 h 285"/>
                <a:gd name="T6" fmla="*/ 0 w 830"/>
                <a:gd name="T7" fmla="*/ 10 h 285"/>
                <a:gd name="T8" fmla="*/ 4 w 830"/>
                <a:gd name="T9" fmla="*/ 0 h 285"/>
                <a:gd name="T10" fmla="*/ 771 w 830"/>
                <a:gd name="T11" fmla="*/ 221 h 285"/>
                <a:gd name="T12" fmla="*/ 830 w 830"/>
                <a:gd name="T13" fmla="*/ 277 h 285"/>
                <a:gd name="T14" fmla="*/ 745 w 830"/>
                <a:gd name="T15" fmla="*/ 285 h 285"/>
                <a:gd name="T16" fmla="*/ 771 w 830"/>
                <a:gd name="T17" fmla="*/ 221 h 2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0" h="285">
                  <a:moveTo>
                    <a:pt x="4" y="0"/>
                  </a:moveTo>
                  <a:lnTo>
                    <a:pt x="772" y="252"/>
                  </a:lnTo>
                  <a:lnTo>
                    <a:pt x="768" y="262"/>
                  </a:lnTo>
                  <a:lnTo>
                    <a:pt x="0" y="10"/>
                  </a:lnTo>
                  <a:lnTo>
                    <a:pt x="4" y="0"/>
                  </a:lnTo>
                  <a:close/>
                  <a:moveTo>
                    <a:pt x="771" y="221"/>
                  </a:moveTo>
                  <a:lnTo>
                    <a:pt x="830" y="277"/>
                  </a:lnTo>
                  <a:lnTo>
                    <a:pt x="745" y="285"/>
                  </a:lnTo>
                  <a:lnTo>
                    <a:pt x="771" y="221"/>
                  </a:lnTo>
                  <a:close/>
                </a:path>
              </a:pathLst>
            </a:custGeom>
            <a:solidFill>
              <a:srgbClr val="5B9BD5"/>
            </a:solidFill>
            <a:ln w="0" cap="flat">
              <a:solidFill>
                <a:srgbClr val="5B9BD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 sz="1799"/>
            </a:p>
          </p:txBody>
        </p:sp>
        <p:sp>
          <p:nvSpPr>
            <p:cNvPr id="30798" name="Freeform 76"/>
            <p:cNvSpPr>
              <a:spLocks noEditPoints="1"/>
            </p:cNvSpPr>
            <p:nvPr/>
          </p:nvSpPr>
          <p:spPr bwMode="auto">
            <a:xfrm>
              <a:off x="3898" y="3196"/>
              <a:ext cx="946" cy="304"/>
            </a:xfrm>
            <a:custGeom>
              <a:avLst/>
              <a:gdLst>
                <a:gd name="T0" fmla="*/ 5 w 946"/>
                <a:gd name="T1" fmla="*/ 304 h 304"/>
                <a:gd name="T2" fmla="*/ 888 w 946"/>
                <a:gd name="T3" fmla="*/ 34 h 304"/>
                <a:gd name="T4" fmla="*/ 883 w 946"/>
                <a:gd name="T5" fmla="*/ 23 h 304"/>
                <a:gd name="T6" fmla="*/ 0 w 946"/>
                <a:gd name="T7" fmla="*/ 293 h 304"/>
                <a:gd name="T8" fmla="*/ 5 w 946"/>
                <a:gd name="T9" fmla="*/ 304 h 304"/>
                <a:gd name="T10" fmla="*/ 886 w 946"/>
                <a:gd name="T11" fmla="*/ 64 h 304"/>
                <a:gd name="T12" fmla="*/ 946 w 946"/>
                <a:gd name="T13" fmla="*/ 10 h 304"/>
                <a:gd name="T14" fmla="*/ 861 w 946"/>
                <a:gd name="T15" fmla="*/ 0 h 304"/>
                <a:gd name="T16" fmla="*/ 886 w 946"/>
                <a:gd name="T17" fmla="*/ 64 h 3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46" h="304">
                  <a:moveTo>
                    <a:pt x="5" y="304"/>
                  </a:moveTo>
                  <a:lnTo>
                    <a:pt x="888" y="34"/>
                  </a:lnTo>
                  <a:lnTo>
                    <a:pt x="883" y="23"/>
                  </a:lnTo>
                  <a:lnTo>
                    <a:pt x="0" y="293"/>
                  </a:lnTo>
                  <a:lnTo>
                    <a:pt x="5" y="304"/>
                  </a:lnTo>
                  <a:close/>
                  <a:moveTo>
                    <a:pt x="886" y="64"/>
                  </a:moveTo>
                  <a:lnTo>
                    <a:pt x="946" y="10"/>
                  </a:lnTo>
                  <a:lnTo>
                    <a:pt x="861" y="0"/>
                  </a:lnTo>
                  <a:lnTo>
                    <a:pt x="886" y="64"/>
                  </a:lnTo>
                  <a:close/>
                </a:path>
              </a:pathLst>
            </a:custGeom>
            <a:solidFill>
              <a:srgbClr val="5B9BD5"/>
            </a:solidFill>
            <a:ln w="0" cap="flat">
              <a:solidFill>
                <a:srgbClr val="5B9BD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 sz="1799"/>
            </a:p>
          </p:txBody>
        </p:sp>
        <p:sp>
          <p:nvSpPr>
            <p:cNvPr id="30799" name="Freeform 77"/>
            <p:cNvSpPr>
              <a:spLocks noEditPoints="1"/>
            </p:cNvSpPr>
            <p:nvPr/>
          </p:nvSpPr>
          <p:spPr bwMode="auto">
            <a:xfrm>
              <a:off x="3936" y="3503"/>
              <a:ext cx="954" cy="68"/>
            </a:xfrm>
            <a:custGeom>
              <a:avLst/>
              <a:gdLst>
                <a:gd name="T0" fmla="*/ 1 w 954"/>
                <a:gd name="T1" fmla="*/ 47 h 68"/>
                <a:gd name="T2" fmla="*/ 890 w 954"/>
                <a:gd name="T3" fmla="*/ 40 h 68"/>
                <a:gd name="T4" fmla="*/ 890 w 954"/>
                <a:gd name="T5" fmla="*/ 28 h 68"/>
                <a:gd name="T6" fmla="*/ 0 w 954"/>
                <a:gd name="T7" fmla="*/ 36 h 68"/>
                <a:gd name="T8" fmla="*/ 1 w 954"/>
                <a:gd name="T9" fmla="*/ 47 h 68"/>
                <a:gd name="T10" fmla="*/ 877 w 954"/>
                <a:gd name="T11" fmla="*/ 68 h 68"/>
                <a:gd name="T12" fmla="*/ 954 w 954"/>
                <a:gd name="T13" fmla="*/ 33 h 68"/>
                <a:gd name="T14" fmla="*/ 876 w 954"/>
                <a:gd name="T15" fmla="*/ 0 h 68"/>
                <a:gd name="T16" fmla="*/ 877 w 954"/>
                <a:gd name="T17" fmla="*/ 68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54" h="68">
                  <a:moveTo>
                    <a:pt x="1" y="47"/>
                  </a:moveTo>
                  <a:lnTo>
                    <a:pt x="890" y="40"/>
                  </a:lnTo>
                  <a:lnTo>
                    <a:pt x="890" y="28"/>
                  </a:lnTo>
                  <a:lnTo>
                    <a:pt x="0" y="36"/>
                  </a:lnTo>
                  <a:lnTo>
                    <a:pt x="1" y="47"/>
                  </a:lnTo>
                  <a:close/>
                  <a:moveTo>
                    <a:pt x="877" y="68"/>
                  </a:moveTo>
                  <a:lnTo>
                    <a:pt x="954" y="33"/>
                  </a:lnTo>
                  <a:lnTo>
                    <a:pt x="876" y="0"/>
                  </a:lnTo>
                  <a:lnTo>
                    <a:pt x="877" y="68"/>
                  </a:lnTo>
                  <a:close/>
                </a:path>
              </a:pathLst>
            </a:custGeom>
            <a:solidFill>
              <a:srgbClr val="5B9BD5"/>
            </a:solidFill>
            <a:ln w="0" cap="flat">
              <a:solidFill>
                <a:srgbClr val="5B9BD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 sz="1799"/>
            </a:p>
          </p:txBody>
        </p:sp>
        <p:sp>
          <p:nvSpPr>
            <p:cNvPr id="30800" name="Freeform 78"/>
            <p:cNvSpPr>
              <a:spLocks noEditPoints="1"/>
            </p:cNvSpPr>
            <p:nvPr/>
          </p:nvSpPr>
          <p:spPr bwMode="auto">
            <a:xfrm>
              <a:off x="3917" y="3581"/>
              <a:ext cx="926" cy="288"/>
            </a:xfrm>
            <a:custGeom>
              <a:avLst/>
              <a:gdLst>
                <a:gd name="T0" fmla="*/ 4 w 926"/>
                <a:gd name="T1" fmla="*/ 0 h 288"/>
                <a:gd name="T2" fmla="*/ 867 w 926"/>
                <a:gd name="T3" fmla="*/ 254 h 288"/>
                <a:gd name="T4" fmla="*/ 863 w 926"/>
                <a:gd name="T5" fmla="*/ 264 h 288"/>
                <a:gd name="T6" fmla="*/ 0 w 926"/>
                <a:gd name="T7" fmla="*/ 10 h 288"/>
                <a:gd name="T8" fmla="*/ 4 w 926"/>
                <a:gd name="T9" fmla="*/ 0 h 288"/>
                <a:gd name="T10" fmla="*/ 865 w 926"/>
                <a:gd name="T11" fmla="*/ 223 h 288"/>
                <a:gd name="T12" fmla="*/ 926 w 926"/>
                <a:gd name="T13" fmla="*/ 277 h 288"/>
                <a:gd name="T14" fmla="*/ 841 w 926"/>
                <a:gd name="T15" fmla="*/ 288 h 288"/>
                <a:gd name="T16" fmla="*/ 865 w 926"/>
                <a:gd name="T17" fmla="*/ 223 h 2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6" h="288">
                  <a:moveTo>
                    <a:pt x="4" y="0"/>
                  </a:moveTo>
                  <a:lnTo>
                    <a:pt x="867" y="254"/>
                  </a:lnTo>
                  <a:lnTo>
                    <a:pt x="863" y="264"/>
                  </a:lnTo>
                  <a:lnTo>
                    <a:pt x="0" y="10"/>
                  </a:lnTo>
                  <a:lnTo>
                    <a:pt x="4" y="0"/>
                  </a:lnTo>
                  <a:close/>
                  <a:moveTo>
                    <a:pt x="865" y="223"/>
                  </a:moveTo>
                  <a:lnTo>
                    <a:pt x="926" y="277"/>
                  </a:lnTo>
                  <a:lnTo>
                    <a:pt x="841" y="288"/>
                  </a:lnTo>
                  <a:lnTo>
                    <a:pt x="865" y="223"/>
                  </a:lnTo>
                  <a:close/>
                </a:path>
              </a:pathLst>
            </a:custGeom>
            <a:solidFill>
              <a:srgbClr val="5B9BD5"/>
            </a:solidFill>
            <a:ln w="0" cap="flat">
              <a:solidFill>
                <a:srgbClr val="5B9BD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 sz="1799"/>
            </a:p>
          </p:txBody>
        </p:sp>
        <p:sp>
          <p:nvSpPr>
            <p:cNvPr id="30801" name="Freeform 79"/>
            <p:cNvSpPr>
              <a:spLocks noEditPoints="1"/>
            </p:cNvSpPr>
            <p:nvPr/>
          </p:nvSpPr>
          <p:spPr bwMode="auto">
            <a:xfrm>
              <a:off x="3987" y="2428"/>
              <a:ext cx="896" cy="68"/>
            </a:xfrm>
            <a:custGeom>
              <a:avLst/>
              <a:gdLst>
                <a:gd name="T0" fmla="*/ 0 w 896"/>
                <a:gd name="T1" fmla="*/ 20 h 68"/>
                <a:gd name="T2" fmla="*/ 832 w 896"/>
                <a:gd name="T3" fmla="*/ 28 h 68"/>
                <a:gd name="T4" fmla="*/ 831 w 896"/>
                <a:gd name="T5" fmla="*/ 40 h 68"/>
                <a:gd name="T6" fmla="*/ 0 w 896"/>
                <a:gd name="T7" fmla="*/ 32 h 68"/>
                <a:gd name="T8" fmla="*/ 0 w 896"/>
                <a:gd name="T9" fmla="*/ 20 h 68"/>
                <a:gd name="T10" fmla="*/ 819 w 896"/>
                <a:gd name="T11" fmla="*/ 0 h 68"/>
                <a:gd name="T12" fmla="*/ 896 w 896"/>
                <a:gd name="T13" fmla="*/ 34 h 68"/>
                <a:gd name="T14" fmla="*/ 818 w 896"/>
                <a:gd name="T15" fmla="*/ 68 h 68"/>
                <a:gd name="T16" fmla="*/ 819 w 896"/>
                <a:gd name="T17" fmla="*/ 0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96" h="68">
                  <a:moveTo>
                    <a:pt x="0" y="20"/>
                  </a:moveTo>
                  <a:lnTo>
                    <a:pt x="832" y="28"/>
                  </a:lnTo>
                  <a:lnTo>
                    <a:pt x="831" y="40"/>
                  </a:lnTo>
                  <a:lnTo>
                    <a:pt x="0" y="32"/>
                  </a:lnTo>
                  <a:lnTo>
                    <a:pt x="0" y="20"/>
                  </a:lnTo>
                  <a:close/>
                  <a:moveTo>
                    <a:pt x="819" y="0"/>
                  </a:moveTo>
                  <a:lnTo>
                    <a:pt x="896" y="34"/>
                  </a:lnTo>
                  <a:lnTo>
                    <a:pt x="818" y="6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5B9BD5"/>
            </a:solidFill>
            <a:ln w="0" cap="flat">
              <a:solidFill>
                <a:srgbClr val="5B9BD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 sz="1799"/>
            </a:p>
          </p:txBody>
        </p:sp>
        <p:sp>
          <p:nvSpPr>
            <p:cNvPr id="30802" name="Freeform 80"/>
            <p:cNvSpPr>
              <a:spLocks/>
            </p:cNvSpPr>
            <p:nvPr/>
          </p:nvSpPr>
          <p:spPr bwMode="auto">
            <a:xfrm>
              <a:off x="2511" y="2386"/>
              <a:ext cx="586" cy="129"/>
            </a:xfrm>
            <a:custGeom>
              <a:avLst/>
              <a:gdLst>
                <a:gd name="T0" fmla="*/ 0 w 586"/>
                <a:gd name="T1" fmla="*/ 32 h 129"/>
                <a:gd name="T2" fmla="*/ 512 w 586"/>
                <a:gd name="T3" fmla="*/ 32 h 129"/>
                <a:gd name="T4" fmla="*/ 512 w 586"/>
                <a:gd name="T5" fmla="*/ 0 h 129"/>
                <a:gd name="T6" fmla="*/ 586 w 586"/>
                <a:gd name="T7" fmla="*/ 64 h 129"/>
                <a:gd name="T8" fmla="*/ 512 w 586"/>
                <a:gd name="T9" fmla="*/ 129 h 129"/>
                <a:gd name="T10" fmla="*/ 512 w 586"/>
                <a:gd name="T11" fmla="*/ 97 h 129"/>
                <a:gd name="T12" fmla="*/ 0 w 586"/>
                <a:gd name="T13" fmla="*/ 97 h 129"/>
                <a:gd name="T14" fmla="*/ 37 w 586"/>
                <a:gd name="T15" fmla="*/ 64 h 129"/>
                <a:gd name="T16" fmla="*/ 0 w 586"/>
                <a:gd name="T17" fmla="*/ 32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6" h="129">
                  <a:moveTo>
                    <a:pt x="0" y="32"/>
                  </a:moveTo>
                  <a:lnTo>
                    <a:pt x="512" y="32"/>
                  </a:lnTo>
                  <a:lnTo>
                    <a:pt x="512" y="0"/>
                  </a:lnTo>
                  <a:lnTo>
                    <a:pt x="586" y="64"/>
                  </a:lnTo>
                  <a:lnTo>
                    <a:pt x="512" y="129"/>
                  </a:lnTo>
                  <a:lnTo>
                    <a:pt x="512" y="97"/>
                  </a:lnTo>
                  <a:lnTo>
                    <a:pt x="0" y="97"/>
                  </a:lnTo>
                  <a:lnTo>
                    <a:pt x="37" y="6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 sz="1799"/>
            </a:p>
          </p:txBody>
        </p:sp>
        <p:sp>
          <p:nvSpPr>
            <p:cNvPr id="30803" name="Freeform 81"/>
            <p:cNvSpPr>
              <a:spLocks/>
            </p:cNvSpPr>
            <p:nvPr/>
          </p:nvSpPr>
          <p:spPr bwMode="auto">
            <a:xfrm>
              <a:off x="2511" y="2386"/>
              <a:ext cx="586" cy="129"/>
            </a:xfrm>
            <a:custGeom>
              <a:avLst/>
              <a:gdLst>
                <a:gd name="T0" fmla="*/ 0 w 586"/>
                <a:gd name="T1" fmla="*/ 32 h 129"/>
                <a:gd name="T2" fmla="*/ 512 w 586"/>
                <a:gd name="T3" fmla="*/ 32 h 129"/>
                <a:gd name="T4" fmla="*/ 512 w 586"/>
                <a:gd name="T5" fmla="*/ 0 h 129"/>
                <a:gd name="T6" fmla="*/ 586 w 586"/>
                <a:gd name="T7" fmla="*/ 64 h 129"/>
                <a:gd name="T8" fmla="*/ 512 w 586"/>
                <a:gd name="T9" fmla="*/ 129 h 129"/>
                <a:gd name="T10" fmla="*/ 512 w 586"/>
                <a:gd name="T11" fmla="*/ 97 h 129"/>
                <a:gd name="T12" fmla="*/ 0 w 586"/>
                <a:gd name="T13" fmla="*/ 97 h 129"/>
                <a:gd name="T14" fmla="*/ 37 w 586"/>
                <a:gd name="T15" fmla="*/ 64 h 129"/>
                <a:gd name="T16" fmla="*/ 0 w 586"/>
                <a:gd name="T17" fmla="*/ 32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6" h="129">
                  <a:moveTo>
                    <a:pt x="0" y="32"/>
                  </a:moveTo>
                  <a:lnTo>
                    <a:pt x="512" y="32"/>
                  </a:lnTo>
                  <a:lnTo>
                    <a:pt x="512" y="0"/>
                  </a:lnTo>
                  <a:lnTo>
                    <a:pt x="586" y="64"/>
                  </a:lnTo>
                  <a:lnTo>
                    <a:pt x="512" y="129"/>
                  </a:lnTo>
                  <a:lnTo>
                    <a:pt x="512" y="97"/>
                  </a:lnTo>
                  <a:lnTo>
                    <a:pt x="0" y="97"/>
                  </a:lnTo>
                  <a:lnTo>
                    <a:pt x="37" y="6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20638" cap="flat">
              <a:solidFill>
                <a:srgbClr val="4171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sz="1799"/>
            </a:p>
          </p:txBody>
        </p:sp>
        <p:sp>
          <p:nvSpPr>
            <p:cNvPr id="30804" name="Freeform 82"/>
            <p:cNvSpPr>
              <a:spLocks/>
            </p:cNvSpPr>
            <p:nvPr/>
          </p:nvSpPr>
          <p:spPr bwMode="auto">
            <a:xfrm>
              <a:off x="2722" y="3473"/>
              <a:ext cx="472" cy="136"/>
            </a:xfrm>
            <a:custGeom>
              <a:avLst/>
              <a:gdLst>
                <a:gd name="T0" fmla="*/ 0 w 472"/>
                <a:gd name="T1" fmla="*/ 34 h 136"/>
                <a:gd name="T2" fmla="*/ 395 w 472"/>
                <a:gd name="T3" fmla="*/ 34 h 136"/>
                <a:gd name="T4" fmla="*/ 395 w 472"/>
                <a:gd name="T5" fmla="*/ 0 h 136"/>
                <a:gd name="T6" fmla="*/ 472 w 472"/>
                <a:gd name="T7" fmla="*/ 68 h 136"/>
                <a:gd name="T8" fmla="*/ 395 w 472"/>
                <a:gd name="T9" fmla="*/ 136 h 136"/>
                <a:gd name="T10" fmla="*/ 395 w 472"/>
                <a:gd name="T11" fmla="*/ 102 h 136"/>
                <a:gd name="T12" fmla="*/ 0 w 472"/>
                <a:gd name="T13" fmla="*/ 102 h 136"/>
                <a:gd name="T14" fmla="*/ 0 w 472"/>
                <a:gd name="T15" fmla="*/ 34 h 1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2" h="136">
                  <a:moveTo>
                    <a:pt x="0" y="34"/>
                  </a:moveTo>
                  <a:lnTo>
                    <a:pt x="395" y="34"/>
                  </a:lnTo>
                  <a:lnTo>
                    <a:pt x="395" y="0"/>
                  </a:lnTo>
                  <a:lnTo>
                    <a:pt x="472" y="68"/>
                  </a:lnTo>
                  <a:lnTo>
                    <a:pt x="395" y="136"/>
                  </a:lnTo>
                  <a:lnTo>
                    <a:pt x="395" y="102"/>
                  </a:lnTo>
                  <a:lnTo>
                    <a:pt x="0" y="10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 sz="1799"/>
            </a:p>
          </p:txBody>
        </p:sp>
        <p:sp>
          <p:nvSpPr>
            <p:cNvPr id="30805" name="Freeform 83"/>
            <p:cNvSpPr>
              <a:spLocks/>
            </p:cNvSpPr>
            <p:nvPr/>
          </p:nvSpPr>
          <p:spPr bwMode="auto">
            <a:xfrm>
              <a:off x="2722" y="3473"/>
              <a:ext cx="472" cy="136"/>
            </a:xfrm>
            <a:custGeom>
              <a:avLst/>
              <a:gdLst>
                <a:gd name="T0" fmla="*/ 0 w 472"/>
                <a:gd name="T1" fmla="*/ 34 h 136"/>
                <a:gd name="T2" fmla="*/ 395 w 472"/>
                <a:gd name="T3" fmla="*/ 34 h 136"/>
                <a:gd name="T4" fmla="*/ 395 w 472"/>
                <a:gd name="T5" fmla="*/ 0 h 136"/>
                <a:gd name="T6" fmla="*/ 472 w 472"/>
                <a:gd name="T7" fmla="*/ 68 h 136"/>
                <a:gd name="T8" fmla="*/ 395 w 472"/>
                <a:gd name="T9" fmla="*/ 136 h 136"/>
                <a:gd name="T10" fmla="*/ 395 w 472"/>
                <a:gd name="T11" fmla="*/ 102 h 136"/>
                <a:gd name="T12" fmla="*/ 0 w 472"/>
                <a:gd name="T13" fmla="*/ 102 h 136"/>
                <a:gd name="T14" fmla="*/ 0 w 472"/>
                <a:gd name="T15" fmla="*/ 34 h 1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2" h="136">
                  <a:moveTo>
                    <a:pt x="0" y="34"/>
                  </a:moveTo>
                  <a:lnTo>
                    <a:pt x="395" y="34"/>
                  </a:lnTo>
                  <a:lnTo>
                    <a:pt x="395" y="0"/>
                  </a:lnTo>
                  <a:lnTo>
                    <a:pt x="472" y="68"/>
                  </a:lnTo>
                  <a:lnTo>
                    <a:pt x="395" y="136"/>
                  </a:lnTo>
                  <a:lnTo>
                    <a:pt x="395" y="102"/>
                  </a:lnTo>
                  <a:lnTo>
                    <a:pt x="0" y="102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20638" cap="flat">
              <a:solidFill>
                <a:srgbClr val="4171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sz="1799"/>
            </a:p>
          </p:txBody>
        </p:sp>
      </p:grpSp>
      <p:sp>
        <p:nvSpPr>
          <p:cNvPr id="25651" name="Rettangolo 25650"/>
          <p:cNvSpPr/>
          <p:nvPr/>
        </p:nvSpPr>
        <p:spPr>
          <a:xfrm>
            <a:off x="7938607" y="3679760"/>
            <a:ext cx="1534713" cy="3475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799" dirty="0"/>
              <a:t>Abilità</a:t>
            </a:r>
          </a:p>
        </p:txBody>
      </p:sp>
      <p:sp>
        <p:nvSpPr>
          <p:cNvPr id="84" name="Rettangolo 83"/>
          <p:cNvSpPr/>
          <p:nvPr/>
        </p:nvSpPr>
        <p:spPr>
          <a:xfrm>
            <a:off x="7938607" y="3276640"/>
            <a:ext cx="1520429" cy="3269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799" dirty="0"/>
              <a:t>Conoscenze</a:t>
            </a:r>
          </a:p>
        </p:txBody>
      </p:sp>
      <p:sp>
        <p:nvSpPr>
          <p:cNvPr id="85" name="Rettangolo 84"/>
          <p:cNvSpPr/>
          <p:nvPr/>
        </p:nvSpPr>
        <p:spPr>
          <a:xfrm>
            <a:off x="7968762" y="4174931"/>
            <a:ext cx="1504558" cy="3824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799" dirty="0"/>
              <a:t>Competenze </a:t>
            </a:r>
          </a:p>
        </p:txBody>
      </p:sp>
      <p:sp>
        <p:nvSpPr>
          <p:cNvPr id="86" name="Rettangolo 85"/>
          <p:cNvSpPr/>
          <p:nvPr/>
        </p:nvSpPr>
        <p:spPr>
          <a:xfrm>
            <a:off x="7960826" y="4862140"/>
            <a:ext cx="1520429" cy="4459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799" dirty="0"/>
              <a:t>Conoscenze</a:t>
            </a:r>
          </a:p>
        </p:txBody>
      </p:sp>
      <p:sp>
        <p:nvSpPr>
          <p:cNvPr id="87" name="Rettangolo 86"/>
          <p:cNvSpPr/>
          <p:nvPr/>
        </p:nvSpPr>
        <p:spPr>
          <a:xfrm>
            <a:off x="7938607" y="5462058"/>
            <a:ext cx="1534713" cy="392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799" dirty="0"/>
              <a:t>Abilità</a:t>
            </a:r>
          </a:p>
        </p:txBody>
      </p:sp>
      <p:sp>
        <p:nvSpPr>
          <p:cNvPr id="25655" name="Rettangolo 25654"/>
          <p:cNvSpPr/>
          <p:nvPr/>
        </p:nvSpPr>
        <p:spPr>
          <a:xfrm>
            <a:off x="7968762" y="5968339"/>
            <a:ext cx="1512493" cy="4015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799" dirty="0"/>
              <a:t>Competenze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1121" y="5711853"/>
            <a:ext cx="1469263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592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ità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72_TF02801109.potx" id="{2CA4A6DC-D28F-4FA2-929E-108D6F6D4E42}" vid="{A20DF54D-5AC1-43CF-B313-FD91E2F27B41}"/>
    </a:ext>
  </a:extLst>
</a:theme>
</file>

<file path=ppt/theme/theme2.xml><?xml version="1.0" encoding="utf-8"?>
<a:theme xmlns:a="http://schemas.openxmlformats.org/drawingml/2006/main" name="Tema di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4873beb7-5857-4685-be1f-d57550cc96c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a tema naturale Serenità</Template>
  <TotalTime>675</TotalTime>
  <Words>2648</Words>
  <Application>Microsoft Office PowerPoint</Application>
  <PresentationFormat>Personalizzato</PresentationFormat>
  <Paragraphs>365</Paragraphs>
  <Slides>27</Slides>
  <Notes>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8" baseType="lpstr">
      <vt:lpstr>MS Mincho</vt:lpstr>
      <vt:lpstr>Adobe Fangsong Std R</vt:lpstr>
      <vt:lpstr>Arial</vt:lpstr>
      <vt:lpstr>Calibri</vt:lpstr>
      <vt:lpstr>Cooper Black</vt:lpstr>
      <vt:lpstr>Euphemia</vt:lpstr>
      <vt:lpstr>Times New Roman</vt:lpstr>
      <vt:lpstr>Tw Cen MT</vt:lpstr>
      <vt:lpstr>Wingdings</vt:lpstr>
      <vt:lpstr>Serenità 16x9</vt:lpstr>
      <vt:lpstr>Documento</vt:lpstr>
      <vt:lpstr>La norma tecnica UNI: quali prospettive per la professione del sociologo?</vt:lpstr>
      <vt:lpstr>Gli antefatti: il convegno di Trento e la pubblicazione del testo</vt:lpstr>
      <vt:lpstr>La storia della norma tecnica e le fasi del percorso di costruzione</vt:lpstr>
      <vt:lpstr>Presentazione standard di PowerPoint</vt:lpstr>
      <vt:lpstr>Presentazione standard di PowerPoint</vt:lpstr>
      <vt:lpstr> Cos’è una norma tecnica?</vt:lpstr>
      <vt:lpstr>European qualifications framework (EQF)</vt:lpstr>
      <vt:lpstr>Presentazione standard di PowerPoint</vt:lpstr>
      <vt:lpstr>La norma tecnica uni 11695: i contenuti </vt:lpstr>
      <vt:lpstr>     Conoscenze, abilità e competenze</vt:lpstr>
      <vt:lpstr>Le differenze tra Sociologo di base e Sociologo specialista</vt:lpstr>
      <vt:lpstr>I compiti del Sociologo</vt:lpstr>
      <vt:lpstr>La declinazione delle conoscenze, abilità e competenze nella norma tecnica: esempi</vt:lpstr>
      <vt:lpstr>Conoscenze, abilità e competenze del SOCIOLOGO SPECIALISTA per il primo compito</vt:lpstr>
      <vt:lpstr>Conoscenze, abilità e competenze espanse del Sociologo Specialista </vt:lpstr>
      <vt:lpstr>Conoscenze, abilità e competenze DEL SOCIOLOGO SPECIALISTA connesse al sesto compito</vt:lpstr>
      <vt:lpstr>Conoscenze, abilità e competenze aggiuntive, esclusive del Sociologo Specialista</vt:lpstr>
      <vt:lpstr>Conoscenze, abilità e competenze aggiuntive, esclusive del Sociologo Specialista</vt:lpstr>
      <vt:lpstr>ALTRI CONTENUTI DELLA NORMA TECNICA</vt:lpstr>
      <vt:lpstr>9.   Possibili aree di "specializzazione" del        sociologo specialista (Appendice B)</vt:lpstr>
      <vt:lpstr>Un esempio: il sociologo della salute e delle politiche sociali</vt:lpstr>
      <vt:lpstr>Presentazione standard di PowerPoint</vt:lpstr>
      <vt:lpstr>L’applicazione della norma tecnica:  la certificazione</vt:lpstr>
      <vt:lpstr>Cosa fare per certificarsi?</vt:lpstr>
      <vt:lpstr>Identità professionale e certificazione</vt:lpstr>
      <vt:lpstr> Quali prospettive?</vt:lpstr>
      <vt:lpstr>Presentazione standard di PowerPoint</vt:lpstr>
    </vt:vector>
  </TitlesOfParts>
  <Company>Università di Trento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norma tecnica UNI come opportunità di rafforzamento dell’identità del sociologo e di certificazione della professione</dc:title>
  <dc:creator>Annamaria Perino</dc:creator>
  <cp:lastModifiedBy>Annamaria Perino</cp:lastModifiedBy>
  <cp:revision>63</cp:revision>
  <cp:lastPrinted>2019-07-07T15:56:12Z</cp:lastPrinted>
  <dcterms:created xsi:type="dcterms:W3CDTF">2018-10-17T23:53:25Z</dcterms:created>
  <dcterms:modified xsi:type="dcterms:W3CDTF">2019-10-16T23:25:44Z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