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599988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/>
    <p:restoredTop sz="94674"/>
  </p:normalViewPr>
  <p:slideViewPr>
    <p:cSldViewPr snapToGrid="0">
      <p:cViewPr varScale="1">
        <p:scale>
          <a:sx n="41" d="100"/>
          <a:sy n="41" d="100"/>
        </p:scale>
        <p:origin x="3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45943"/>
            <a:ext cx="10709990" cy="6266897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454516"/>
            <a:ext cx="9449991" cy="4345992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79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58369"/>
            <a:ext cx="2716872" cy="1525473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58369"/>
            <a:ext cx="7993117" cy="1525473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70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10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87671"/>
            <a:ext cx="10867490" cy="748777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2046282"/>
            <a:ext cx="10867490" cy="3937644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9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91843"/>
            <a:ext cx="5354995" cy="114212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91843"/>
            <a:ext cx="5354995" cy="114212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50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58373"/>
            <a:ext cx="10867490" cy="347929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412664"/>
            <a:ext cx="5330385" cy="2162578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75242"/>
            <a:ext cx="5330385" cy="96711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412664"/>
            <a:ext cx="5356636" cy="2162578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75242"/>
            <a:ext cx="5356636" cy="967119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91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70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0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200044"/>
            <a:ext cx="4063824" cy="420015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91766"/>
            <a:ext cx="6378744" cy="1279213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400199"/>
            <a:ext cx="4063824" cy="1000453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43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200044"/>
            <a:ext cx="4063824" cy="4200155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91766"/>
            <a:ext cx="6378744" cy="1279213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400199"/>
            <a:ext cx="4063824" cy="1000453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65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58373"/>
            <a:ext cx="10867490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91843"/>
            <a:ext cx="10867490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683952"/>
            <a:ext cx="2834997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C1A6-81D3-3B4D-8707-BBDA4BC312D8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683952"/>
            <a:ext cx="4252496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683952"/>
            <a:ext cx="2834997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B18F-7B2F-C346-914C-DBB4F8D81D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33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t.it/it/internazionale/international-didactic-units-idu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s.microsoft.com/l/meetup-join/19:meeting_MzhkMjEzMDUtMzUxMy00NThhLWFhOWItMjg5NTc5NTMyMTU5@thread.v2/0?context=%7b%22Tid%22:%22baeefbc8-3c8b-4382-9126-e86bfef46ce6%22,%22Oid%22:%22059effe4-55ba-4cf9-9d33-06dfd531e821%22%7d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unict.it/internazionale/students-associations-supporting-e-international-progr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CC89FEA-275A-71AC-18E3-C252912B1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23" b="67086"/>
          <a:stretch/>
        </p:blipFill>
        <p:spPr>
          <a:xfrm rot="10800000">
            <a:off x="0" y="9406312"/>
            <a:ext cx="4872186" cy="6047727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5295ADE-C606-5C7D-80AB-055C5A892B06}"/>
              </a:ext>
            </a:extLst>
          </p:cNvPr>
          <p:cNvSpPr/>
          <p:nvPr/>
        </p:nvSpPr>
        <p:spPr>
          <a:xfrm>
            <a:off x="3933437" y="50021"/>
            <a:ext cx="8478982" cy="17900619"/>
          </a:xfrm>
          <a:prstGeom prst="rect">
            <a:avLst/>
          </a:prstGeom>
          <a:solidFill>
            <a:srgbClr val="0F151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FEFE97A1-ACA2-8518-31AC-9FFD05959460}"/>
              </a:ext>
            </a:extLst>
          </p:cNvPr>
          <p:cNvSpPr txBox="1"/>
          <p:nvPr/>
        </p:nvSpPr>
        <p:spPr>
          <a:xfrm>
            <a:off x="4140920" y="4023333"/>
            <a:ext cx="8064015" cy="1293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/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09</a:t>
            </a:r>
            <a:r>
              <a:rPr sz="2800" b="1" spc="-15" dirty="0">
                <a:solidFill>
                  <a:schemeClr val="bg1"/>
                </a:solidFill>
                <a:latin typeface="Verdana"/>
                <a:cs typeface="Verdana"/>
              </a:rPr>
              <a:t>.30</a:t>
            </a: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|</a:t>
            </a:r>
            <a:r>
              <a:rPr sz="2800" b="1" spc="-6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it-IT" sz="2800" b="1" spc="-60" dirty="0">
                <a:solidFill>
                  <a:schemeClr val="bg1"/>
                </a:solidFill>
                <a:latin typeface="Verdana"/>
                <a:cs typeface="Verdana"/>
              </a:rPr>
              <a:t>Introduzione dei lavori</a:t>
            </a:r>
          </a:p>
          <a:p>
            <a:pPr marL="12700"/>
            <a:r>
              <a:rPr lang="it-IT" sz="2800" spc="-30" dirty="0">
                <a:solidFill>
                  <a:schemeClr val="bg1"/>
                </a:solidFill>
                <a:latin typeface="Verdana"/>
                <a:cs typeface="Verdana"/>
              </a:rPr>
              <a:t>Prof. Mattia Frasca</a:t>
            </a:r>
          </a:p>
          <a:p>
            <a:pPr marL="12700">
              <a:lnSpc>
                <a:spcPct val="100000"/>
              </a:lnSpc>
            </a:pPr>
            <a:r>
              <a:rPr lang="it-IT" sz="2800" spc="-30" dirty="0">
                <a:solidFill>
                  <a:schemeClr val="bg1"/>
                </a:solidFill>
                <a:latin typeface="Verdana"/>
                <a:cs typeface="Verdana"/>
              </a:rPr>
              <a:t>Coordinatore Istituzionale Erasmus </a:t>
            </a:r>
          </a:p>
          <a:p>
            <a:pPr marL="12700">
              <a:lnSpc>
                <a:spcPct val="100000"/>
              </a:lnSpc>
            </a:pP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spcBef>
                <a:spcPts val="5"/>
              </a:spcBef>
            </a:pP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0</a:t>
            </a:r>
            <a:r>
              <a:rPr sz="2800" b="1" spc="-15" dirty="0">
                <a:solidFill>
                  <a:schemeClr val="bg1"/>
                </a:solidFill>
                <a:latin typeface="Verdana"/>
                <a:cs typeface="Verdana"/>
              </a:rPr>
              <a:t>9.</a:t>
            </a: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45|</a:t>
            </a:r>
            <a:r>
              <a:rPr lang="it-IT" sz="2800" b="1" spc="-60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lang="it-IT" sz="2800" b="1" spc="-60" dirty="0">
                <a:solidFill>
                  <a:schemeClr val="bg1"/>
                </a:solidFill>
                <a:latin typeface="Verdana"/>
              </a:rPr>
              <a:t>tudenti Erasmus e l’U.O. Relazioni Internazionali: iniziative</a:t>
            </a:r>
          </a:p>
          <a:p>
            <a:pPr marL="12700">
              <a:spcBef>
                <a:spcPts val="5"/>
              </a:spcBef>
            </a:pPr>
            <a:r>
              <a:rPr lang="it-IT" sz="2800" spc="-15" dirty="0">
                <a:solidFill>
                  <a:schemeClr val="bg1"/>
                </a:solidFill>
                <a:latin typeface="Verdana"/>
                <a:cs typeface="Verdana"/>
              </a:rPr>
              <a:t>Dott.ssa Valentina Barbagallo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spc="-15" dirty="0">
                <a:solidFill>
                  <a:schemeClr val="bg1"/>
                </a:solidFill>
                <a:latin typeface="Verdana"/>
                <a:cs typeface="Verdana"/>
              </a:rPr>
              <a:t>Coordinatore U.O.R.I.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10:00| Erasmus Studio: si comincia!</a:t>
            </a:r>
          </a:p>
          <a:p>
            <a:pPr marL="12700">
              <a:spcBef>
                <a:spcPts val="5"/>
              </a:spcBef>
            </a:pPr>
            <a:r>
              <a:rPr lang="it-IT" sz="2800" spc="-15" dirty="0">
                <a:solidFill>
                  <a:schemeClr val="bg1"/>
                </a:solidFill>
                <a:latin typeface="Verdana"/>
                <a:cs typeface="Verdana"/>
              </a:rPr>
              <a:t>Dott.ssa Giusy Catanese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spc="-15" dirty="0">
                <a:solidFill>
                  <a:schemeClr val="bg1"/>
                </a:solidFill>
                <a:latin typeface="Verdana"/>
                <a:cs typeface="Verdana"/>
              </a:rPr>
              <a:t>Staff U.O.R.I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it-IT" sz="2800" spc="-1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b="1" spc="-15" dirty="0">
                <a:solidFill>
                  <a:schemeClr val="bg1"/>
                </a:solidFill>
                <a:latin typeface="Verdana"/>
                <a:cs typeface="Verdana"/>
              </a:rPr>
              <a:t>10:15|Erasmus </a:t>
            </a:r>
            <a:r>
              <a:rPr lang="it-IT" sz="2800" b="1" spc="-15" dirty="0" err="1">
                <a:solidFill>
                  <a:schemeClr val="bg1"/>
                </a:solidFill>
                <a:latin typeface="Verdana"/>
                <a:cs typeface="Verdana"/>
              </a:rPr>
              <a:t>grant</a:t>
            </a:r>
            <a:endParaRPr lang="it-IT" sz="2800" b="1" spc="-1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spc="-15" dirty="0">
                <a:solidFill>
                  <a:schemeClr val="bg1"/>
                </a:solidFill>
                <a:latin typeface="Verdana"/>
                <a:cs typeface="Verdana"/>
              </a:rPr>
              <a:t>Dott.ssa Martina Trovato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800" spc="-15" dirty="0">
                <a:solidFill>
                  <a:schemeClr val="bg1"/>
                </a:solidFill>
                <a:latin typeface="Verdana"/>
                <a:cs typeface="Verdana"/>
              </a:rPr>
              <a:t>Staff U.O.R.I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it-IT" sz="2800" spc="-1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b="1" dirty="0">
                <a:solidFill>
                  <a:schemeClr val="bg1"/>
                </a:solidFill>
                <a:latin typeface="Verdana"/>
                <a:cs typeface="Verdana"/>
              </a:rPr>
              <a:t>10:30| Erasmus Tirocinio: come fare?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dirty="0">
                <a:solidFill>
                  <a:schemeClr val="bg1"/>
                </a:solidFill>
                <a:latin typeface="Verdana"/>
                <a:cs typeface="Verdana"/>
              </a:rPr>
              <a:t>Staff U.O.R.I.</a:t>
            </a: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it-IT" sz="2800" dirty="0">
                <a:solidFill>
                  <a:schemeClr val="bg1"/>
                </a:solidFill>
                <a:latin typeface="Verdana"/>
                <a:cs typeface="Verdana"/>
              </a:rPr>
              <a:t>Dott.ssa Margherita Paci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20" dirty="0">
                <a:solidFill>
                  <a:schemeClr val="bg1"/>
                </a:solidFill>
                <a:latin typeface="Verdana"/>
                <a:cs typeface="Verdana"/>
              </a:rPr>
              <a:t>10.</a:t>
            </a:r>
            <a:r>
              <a:rPr lang="it-IT" sz="2800" b="1" spc="-20" dirty="0">
                <a:solidFill>
                  <a:schemeClr val="bg1"/>
                </a:solidFill>
                <a:latin typeface="Verdana"/>
                <a:cs typeface="Verdana"/>
              </a:rPr>
              <a:t>45</a:t>
            </a:r>
            <a:r>
              <a:rPr lang="it-IT" sz="2800" b="1" spc="-40" dirty="0">
                <a:solidFill>
                  <a:schemeClr val="bg1"/>
                </a:solidFill>
                <a:latin typeface="Verdana"/>
                <a:cs typeface="Verdana"/>
              </a:rPr>
              <a:t>| </a:t>
            </a:r>
            <a:r>
              <a:rPr lang="it-IT" sz="2800" b="1" dirty="0">
                <a:solidFill>
                  <a:schemeClr val="bg1"/>
                </a:solidFill>
                <a:latin typeface="Verdana"/>
                <a:cs typeface="Verdana"/>
              </a:rPr>
              <a:t>Erasmus: attività nei Dipartimenti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it-IT" sz="2800" dirty="0">
                <a:solidFill>
                  <a:schemeClr val="bg1"/>
                </a:solidFill>
                <a:latin typeface="Verdana"/>
                <a:cs typeface="Verdana"/>
                <a:hlinkClick r:id="rId3"/>
              </a:rPr>
              <a:t>Unità Didattiche Internazionali</a:t>
            </a: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spcBef>
                <a:spcPts val="5"/>
              </a:spcBef>
            </a:pPr>
            <a:r>
              <a:rPr sz="2800" b="1" spc="-20" dirty="0">
                <a:solidFill>
                  <a:schemeClr val="bg1"/>
                </a:solidFill>
                <a:latin typeface="Verdana"/>
                <a:cs typeface="Verdana"/>
              </a:rPr>
              <a:t>1</a:t>
            </a:r>
            <a:r>
              <a:rPr lang="it-IT" sz="2800" b="1" spc="-20" dirty="0">
                <a:solidFill>
                  <a:schemeClr val="bg1"/>
                </a:solidFill>
                <a:latin typeface="Verdana"/>
                <a:cs typeface="Verdana"/>
              </a:rPr>
              <a:t>2:00</a:t>
            </a:r>
            <a:r>
              <a:rPr sz="2800" b="1" spc="-4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chemeClr val="bg1"/>
                </a:solidFill>
                <a:latin typeface="Verdana"/>
                <a:cs typeface="Verdana"/>
              </a:rPr>
              <a:t>|</a:t>
            </a:r>
            <a:r>
              <a:rPr lang="it-IT" sz="2800" b="1" dirty="0">
                <a:solidFill>
                  <a:schemeClr val="bg1"/>
                </a:solidFill>
                <a:latin typeface="Verdana"/>
                <a:cs typeface="Verdana"/>
              </a:rPr>
              <a:t>Erasmus e le Associazioni Studentesche</a:t>
            </a:r>
          </a:p>
          <a:p>
            <a:pPr marL="12700">
              <a:spcBef>
                <a:spcPts val="5"/>
              </a:spcBef>
            </a:pPr>
            <a:r>
              <a:rPr lang="it-IT" sz="2800" dirty="0">
                <a:solidFill>
                  <a:schemeClr val="bg1"/>
                </a:solidFill>
                <a:latin typeface="Verdana"/>
                <a:cs typeface="Verdana"/>
                <a:hlinkClick r:id="rId4"/>
              </a:rPr>
              <a:t>Rappresenti Associazioni</a:t>
            </a:r>
            <a:endParaRPr lang="it-IT"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spcBef>
                <a:spcPts val="5"/>
              </a:spcBef>
            </a:pPr>
            <a:endParaRPr lang="it-IT" sz="28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b="1" spc="-20" dirty="0">
                <a:solidFill>
                  <a:schemeClr val="bg1"/>
                </a:solidFill>
                <a:latin typeface="Verdana"/>
                <a:cs typeface="Verdana"/>
              </a:rPr>
              <a:t>1</a:t>
            </a:r>
            <a:r>
              <a:rPr lang="it-IT" sz="2800" b="1" spc="-20" dirty="0">
                <a:solidFill>
                  <a:schemeClr val="bg1"/>
                </a:solidFill>
                <a:latin typeface="Verdana"/>
                <a:cs typeface="Verdana"/>
              </a:rPr>
              <a:t>2</a:t>
            </a:r>
            <a:r>
              <a:rPr sz="2800" b="1" spc="-20" dirty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r>
              <a:rPr lang="it-IT" sz="2800" b="1" spc="-20" dirty="0">
                <a:solidFill>
                  <a:schemeClr val="bg1"/>
                </a:solidFill>
                <a:latin typeface="Verdana"/>
                <a:cs typeface="Verdana"/>
              </a:rPr>
              <a:t>15|</a:t>
            </a:r>
            <a:r>
              <a:rPr sz="2800" b="1" spc="-5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it-IT" sz="2800" b="1" spc="-50" dirty="0" err="1">
                <a:solidFill>
                  <a:schemeClr val="bg1"/>
                </a:solidFill>
                <a:latin typeface="Verdana"/>
                <a:cs typeface="Verdana"/>
              </a:rPr>
              <a:t>Question</a:t>
            </a:r>
            <a:r>
              <a:rPr lang="it-IT" sz="2800" b="1" spc="-50" dirty="0">
                <a:solidFill>
                  <a:schemeClr val="bg1"/>
                </a:solidFill>
                <a:latin typeface="Verdana"/>
                <a:cs typeface="Verdana"/>
              </a:rPr>
              <a:t> Time</a:t>
            </a:r>
            <a:endParaRPr sz="2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7637673B-9314-4EDD-D976-17CDE1C57F9C}"/>
              </a:ext>
            </a:extLst>
          </p:cNvPr>
          <p:cNvSpPr txBox="1"/>
          <p:nvPr/>
        </p:nvSpPr>
        <p:spPr>
          <a:xfrm>
            <a:off x="4586390" y="1604388"/>
            <a:ext cx="6095365" cy="1867242"/>
          </a:xfrm>
          <a:prstGeom prst="rect">
            <a:avLst/>
          </a:prstGeom>
        </p:spPr>
        <p:txBody>
          <a:bodyPr vert="horz" wrap="square" lIns="0" tIns="342900" rIns="0" bIns="0" rtlCol="0">
            <a:spAutoFit/>
          </a:bodyPr>
          <a:lstStyle/>
          <a:p>
            <a:pPr marL="12700" marR="5080">
              <a:lnSpc>
                <a:spcPct val="72900"/>
              </a:lnSpc>
              <a:spcBef>
                <a:spcPts val="2700"/>
              </a:spcBef>
            </a:pPr>
            <a:r>
              <a:rPr lang="it-IT" sz="6600" b="1" spc="-90" dirty="0">
                <a:solidFill>
                  <a:srgbClr val="F2613E"/>
                </a:solidFill>
                <a:latin typeface="SangBleuOGSerif-Black"/>
                <a:cs typeface="SangBleuOGSerif-Black"/>
              </a:rPr>
              <a:t>ERASMUS </a:t>
            </a:r>
            <a:r>
              <a:rPr lang="it-IT" sz="6600" b="1" spc="-90" dirty="0" err="1">
                <a:solidFill>
                  <a:srgbClr val="F2613E"/>
                </a:solidFill>
                <a:latin typeface="SangBleuOGSerif-Black"/>
                <a:cs typeface="SangBleuOGSerif-Black"/>
              </a:rPr>
              <a:t>UniCt</a:t>
            </a:r>
            <a:r>
              <a:rPr lang="it-IT" sz="6600" b="1" spc="-90" dirty="0">
                <a:solidFill>
                  <a:srgbClr val="F2613E"/>
                </a:solidFill>
                <a:latin typeface="SangBleuOGSerif-Black"/>
                <a:cs typeface="SangBleuOGSerif-Black"/>
              </a:rPr>
              <a:t>: </a:t>
            </a:r>
            <a:r>
              <a:rPr lang="it-IT" sz="6600" b="1" spc="-90" dirty="0" err="1">
                <a:solidFill>
                  <a:srgbClr val="F2613E"/>
                </a:solidFill>
                <a:latin typeface="SangBleuOGSerif-Black"/>
                <a:cs typeface="SangBleuOGSerif-Black"/>
              </a:rPr>
              <a:t>What’s</a:t>
            </a:r>
            <a:r>
              <a:rPr lang="it-IT" sz="6600" b="1" spc="-90" dirty="0">
                <a:solidFill>
                  <a:srgbClr val="F2613E"/>
                </a:solidFill>
                <a:latin typeface="SangBleuOGSerif-Black"/>
                <a:cs typeface="SangBleuOGSerif-Black"/>
              </a:rPr>
              <a:t> Up?</a:t>
            </a:r>
            <a:endParaRPr lang="it-IT" sz="6600" dirty="0">
              <a:solidFill>
                <a:srgbClr val="F2613E"/>
              </a:solidFill>
              <a:latin typeface="SangBleuOGSerif-Black"/>
              <a:cs typeface="SangBleuOGSerif-Black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BAEF51F-9C75-BDAB-BC34-77A2FD2CF3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90" r="13438" b="90999"/>
          <a:stretch/>
        </p:blipFill>
        <p:spPr>
          <a:xfrm>
            <a:off x="0" y="240173"/>
            <a:ext cx="11269219" cy="1359712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32D7F1D-B381-44ED-95B1-F5692BF5BE8D}"/>
              </a:ext>
            </a:extLst>
          </p:cNvPr>
          <p:cNvSpPr txBox="1"/>
          <p:nvPr/>
        </p:nvSpPr>
        <p:spPr>
          <a:xfrm>
            <a:off x="113751" y="3936239"/>
            <a:ext cx="34231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b="1" dirty="0">
                <a:hlinkClick r:id="rId6"/>
              </a:rPr>
              <a:t>Aula Teams</a:t>
            </a:r>
            <a:endParaRPr lang="it-IT" sz="4400" b="1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F54B569-3061-40DD-9333-643D4CB6518E}"/>
              </a:ext>
            </a:extLst>
          </p:cNvPr>
          <p:cNvSpPr txBox="1"/>
          <p:nvPr/>
        </p:nvSpPr>
        <p:spPr>
          <a:xfrm>
            <a:off x="187569" y="4530021"/>
            <a:ext cx="29527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/>
              <a:t>31 Maggio 2024 </a:t>
            </a:r>
          </a:p>
          <a:p>
            <a:r>
              <a:rPr lang="it-IT" sz="3200" b="1"/>
              <a:t>H 09:30 </a:t>
            </a:r>
            <a:r>
              <a:rPr lang="it-IT" sz="3200" b="1" dirty="0"/>
              <a:t>– 12:30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3108417-F578-4382-B9DE-8D09C8C003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635" y="15454040"/>
            <a:ext cx="2086707" cy="23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26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146</Words>
  <Application>Microsoft Office PowerPoint</Application>
  <PresentationFormat>Personalizzato</PresentationFormat>
  <Paragraphs>31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SangBleuOGSerif-Black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Rosalinda Gemma</cp:lastModifiedBy>
  <cp:revision>16</cp:revision>
  <dcterms:created xsi:type="dcterms:W3CDTF">2023-10-23T14:00:30Z</dcterms:created>
  <dcterms:modified xsi:type="dcterms:W3CDTF">2024-05-30T10:02:18Z</dcterms:modified>
</cp:coreProperties>
</file>